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256" r:id="rId2"/>
    <p:sldId id="358" r:id="rId3"/>
    <p:sldId id="293" r:id="rId4"/>
    <p:sldId id="364" r:id="rId5"/>
    <p:sldId id="365" r:id="rId6"/>
    <p:sldId id="343" r:id="rId7"/>
    <p:sldId id="344" r:id="rId8"/>
    <p:sldId id="345" r:id="rId9"/>
    <p:sldId id="360" r:id="rId10"/>
    <p:sldId id="359" r:id="rId11"/>
    <p:sldId id="317" r:id="rId12"/>
    <p:sldId id="294" r:id="rId13"/>
    <p:sldId id="334" r:id="rId14"/>
    <p:sldId id="366" r:id="rId15"/>
    <p:sldId id="367" r:id="rId16"/>
    <p:sldId id="342" r:id="rId17"/>
    <p:sldId id="340" r:id="rId18"/>
    <p:sldId id="383" r:id="rId19"/>
    <p:sldId id="384" r:id="rId20"/>
    <p:sldId id="324" r:id="rId21"/>
    <p:sldId id="325" r:id="rId22"/>
    <p:sldId id="385" r:id="rId23"/>
    <p:sldId id="326" r:id="rId24"/>
    <p:sldId id="363" r:id="rId25"/>
    <p:sldId id="263" r:id="rId26"/>
    <p:sldId id="319" r:id="rId27"/>
    <p:sldId id="368" r:id="rId28"/>
    <p:sldId id="369" r:id="rId29"/>
    <p:sldId id="370" r:id="rId30"/>
    <p:sldId id="371" r:id="rId31"/>
    <p:sldId id="372" r:id="rId32"/>
    <p:sldId id="373" r:id="rId33"/>
    <p:sldId id="375" r:id="rId34"/>
    <p:sldId id="376" r:id="rId35"/>
    <p:sldId id="377" r:id="rId36"/>
    <p:sldId id="378" r:id="rId37"/>
    <p:sldId id="380" r:id="rId38"/>
    <p:sldId id="388" r:id="rId39"/>
    <p:sldId id="386" r:id="rId40"/>
    <p:sldId id="361" r:id="rId41"/>
    <p:sldId id="362" r:id="rId42"/>
    <p:sldId id="387" r:id="rId43"/>
    <p:sldId id="286" r:id="rId44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DDDD"/>
    <a:srgbClr val="FBFAD2"/>
    <a:srgbClr val="FFFFFF"/>
    <a:srgbClr val="357DA9"/>
    <a:srgbClr val="C5C5C5"/>
    <a:srgbClr val="C0C0C0"/>
    <a:srgbClr val="333333"/>
    <a:srgbClr val="70A8DA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38" autoAdjust="0"/>
    <p:restoredTop sz="93743" autoAdjust="0"/>
  </p:normalViewPr>
  <p:slideViewPr>
    <p:cSldViewPr>
      <p:cViewPr varScale="1">
        <p:scale>
          <a:sx n="86" d="100"/>
          <a:sy n="86" d="100"/>
        </p:scale>
        <p:origin x="1152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altLang="ru-RU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ru-RU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/>
              <a:t>Click to edit Master text styles</a:t>
            </a:r>
          </a:p>
          <a:p>
            <a:pPr lvl="1"/>
            <a:r>
              <a:rPr lang="en-US" altLang="ru-RU"/>
              <a:t>Second level</a:t>
            </a:r>
          </a:p>
          <a:p>
            <a:pPr lvl="2"/>
            <a:r>
              <a:rPr lang="en-US" altLang="ru-RU"/>
              <a:t>Third level</a:t>
            </a:r>
          </a:p>
          <a:p>
            <a:pPr lvl="3"/>
            <a:r>
              <a:rPr lang="en-US" altLang="ru-RU"/>
              <a:t>Fourth level</a:t>
            </a:r>
          </a:p>
          <a:p>
            <a:pPr lvl="4"/>
            <a:r>
              <a:rPr lang="en-US" altLang="ru-RU"/>
              <a:t>Fifth level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altLang="ru-RU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9514930-6FBB-4BFE-AAF3-E8B16F06244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4015473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uk-UA" sz="120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Метою семінарського заняття є с</a:t>
            </a:r>
            <a:r>
              <a:rPr lang="ru-RU" sz="120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истематизація</a:t>
            </a:r>
            <a:r>
              <a:rPr lang="ru-RU" sz="120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знань</a:t>
            </a:r>
            <a:r>
              <a:rPr lang="ru-RU" sz="120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нормативно-</a:t>
            </a:r>
            <a:r>
              <a:rPr lang="ru-RU" sz="120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правової</a:t>
            </a:r>
            <a:r>
              <a:rPr lang="ru-RU" sz="120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бази</a:t>
            </a:r>
            <a:r>
              <a:rPr lang="ru-RU" sz="120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та </a:t>
            </a:r>
            <a:r>
              <a:rPr lang="ru-RU" sz="120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навчально</a:t>
            </a:r>
            <a:r>
              <a:rPr lang="ru-RU" sz="120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-методичного </a:t>
            </a:r>
            <a:r>
              <a:rPr lang="ru-RU" sz="120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забезпечення</a:t>
            </a:r>
            <a:r>
              <a:rPr lang="ru-RU" sz="120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викладання</a:t>
            </a:r>
            <a:r>
              <a:rPr lang="ru-RU" sz="120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uk-UA" sz="120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географії</a:t>
            </a:r>
            <a:r>
              <a:rPr lang="uk-UA" sz="1200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та природознавства, </a:t>
            </a:r>
            <a:r>
              <a:rPr lang="ru-RU" sz="120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розвиток</a:t>
            </a:r>
            <a:r>
              <a:rPr lang="ru-RU" sz="120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навичок</a:t>
            </a:r>
            <a:r>
              <a:rPr lang="ru-RU" sz="120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критичного </a:t>
            </a:r>
            <a:r>
              <a:rPr lang="ru-RU" sz="120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мислення</a:t>
            </a:r>
            <a:r>
              <a:rPr lang="ru-RU" sz="120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.</a:t>
            </a:r>
            <a:endParaRPr lang="en-US" dirty="0"/>
          </a:p>
          <a:p>
            <a:endParaRPr lang="ru-RU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14930-6FBB-4BFE-AAF3-E8B16F06244F}" type="slidenum">
              <a:rPr lang="en-US" altLang="ru-RU" smtClean="0"/>
              <a:pPr/>
              <a:t>1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8520087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/>
              <a:t>Вимогою часу стає підготовка фахівців нової якості – здатних творчо мислити, швидко орієнтуватися в сучасному насиченому інформаційному просторі, приймати нестандартні рішення, вчитися і розвиватися протягом усього життя, а головне – бути патріотами рідної землі. Ф.Г. Ващук</a:t>
            </a:r>
            <a:endParaRPr lang="en-US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14930-6FBB-4BFE-AAF3-E8B16F06244F}" type="slidenum">
              <a:rPr lang="en-US" altLang="ru-RU" smtClean="0"/>
              <a:pPr/>
              <a:t>11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5190672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95250" indent="355600" algn="just">
              <a:spcBef>
                <a:spcPts val="1200"/>
              </a:spcBef>
              <a:buNone/>
            </a:pPr>
            <a:r>
              <a:rPr lang="uk-UA" dirty="0"/>
              <a:t>У </a:t>
            </a:r>
            <a:r>
              <a:rPr lang="uk-UA" b="1" i="1" dirty="0"/>
              <a:t>змісті</a:t>
            </a:r>
            <a:r>
              <a:rPr lang="uk-UA" dirty="0"/>
              <a:t> в межах кожної теми виділено до 40 % програмового матеріалу в </a:t>
            </a:r>
            <a:r>
              <a:rPr lang="uk-UA" b="1" i="1" dirty="0" err="1"/>
              <a:t>опційне</a:t>
            </a:r>
            <a:r>
              <a:rPr lang="uk-UA" b="1" i="1" dirty="0"/>
              <a:t> навчання </a:t>
            </a:r>
            <a:r>
              <a:rPr lang="uk-UA" dirty="0"/>
              <a:t>- цей матеріал виділено у програмі </a:t>
            </a:r>
            <a:r>
              <a:rPr lang="uk-UA" i="1" dirty="0"/>
              <a:t>курсивом.</a:t>
            </a:r>
            <a:r>
              <a:rPr lang="uk-UA" dirty="0"/>
              <a:t> Учитель може включати ці питання у навчальний процес у повному обсязі, або частково, обираючи з опцій ті питання, які ввижаються найбільш корисними і доцільними, зважаючи  на рівень підготовленості класу, матеріально-технічне забезпечення школи тощо. </a:t>
            </a:r>
            <a:endParaRPr lang="en-US" dirty="0"/>
          </a:p>
          <a:p>
            <a:endParaRPr lang="en-US"/>
          </a:p>
          <a:p>
            <a:endParaRPr lang="en-US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14930-6FBB-4BFE-AAF3-E8B16F06244F}" type="slidenum">
              <a:rPr lang="en-US" altLang="ru-RU" smtClean="0"/>
              <a:pPr/>
              <a:t>12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6452308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73050" indent="354013" algn="just">
              <a:buNone/>
            </a:pPr>
            <a:r>
              <a:rPr lang="uk-UA" dirty="0"/>
              <a:t>У 2014 році дію </a:t>
            </a:r>
            <a:r>
              <a:rPr lang="uk-UA" dirty="0" err="1"/>
              <a:t>грифа</a:t>
            </a:r>
            <a:r>
              <a:rPr lang="uk-UA" dirty="0"/>
              <a:t> на зазначений збірник програм було продовжено без внесення змін у перелік і зміст програм. </a:t>
            </a:r>
          </a:p>
          <a:p>
            <a:pPr marL="95250" indent="436563" algn="just">
              <a:buNone/>
            </a:pPr>
            <a:r>
              <a:rPr lang="uk-UA" dirty="0"/>
              <a:t>Тому у  навчальному процесі може використовуватись  як збірник  програм 2014 року видання так і збірник програм 2009 року видання. </a:t>
            </a:r>
            <a:r>
              <a:rPr lang="uk-UA" b="1" i="1" dirty="0"/>
              <a:t>Зміст</a:t>
            </a:r>
            <a:r>
              <a:rPr lang="uk-UA" dirty="0"/>
              <a:t> програм курсів за вибором і факультативів як і кількість годин та клас, в якому пропонується їх вивчення, </a:t>
            </a:r>
            <a:r>
              <a:rPr lang="uk-UA" b="1" i="1" dirty="0"/>
              <a:t>є</a:t>
            </a:r>
            <a:r>
              <a:rPr lang="uk-UA" dirty="0"/>
              <a:t> </a:t>
            </a:r>
            <a:r>
              <a:rPr lang="uk-UA" b="1" i="1" dirty="0"/>
              <a:t>орієнтовним</a:t>
            </a:r>
            <a:r>
              <a:rPr lang="uk-UA" dirty="0"/>
              <a:t>. Учитель може творчо підходити до реалізації змісту цих програм, враховуючи кількість годин виділених на вивчення курсу за вибором (факультативу), інтереси та здібності учнів, потреби регіону, можливості </a:t>
            </a:r>
            <a:r>
              <a:rPr lang="uk-UA" dirty="0" err="1"/>
              <a:t>навчально­матеріальної</a:t>
            </a:r>
            <a:r>
              <a:rPr lang="uk-UA" dirty="0"/>
              <a:t> бази навчального закладу. </a:t>
            </a:r>
          </a:p>
          <a:p>
            <a:pPr marL="95250" indent="436563" algn="just">
              <a:buNone/>
            </a:pPr>
            <a:r>
              <a:rPr lang="uk-UA" dirty="0"/>
              <a:t>Окремі розділи запропонованих у збірнику програм можуть вивчатися як самостійні курси за вибором. </a:t>
            </a:r>
          </a:p>
          <a:p>
            <a:pPr marL="95250" indent="436563" algn="just">
              <a:buNone/>
            </a:pPr>
            <a:r>
              <a:rPr lang="uk-UA" dirty="0"/>
              <a:t>Слід зазначити, що навчальні програми курсів за вибором можна використовувати також для проведення факультативних занять і навпаки, програми факультативів можна використовувати для викладання курсів за вибором.</a:t>
            </a:r>
            <a:endParaRPr lang="en-US" dirty="0"/>
          </a:p>
          <a:p>
            <a:pPr marL="273050" indent="354013" algn="just">
              <a:buNone/>
            </a:pPr>
            <a:endParaRPr lang="uk-UA"/>
          </a:p>
          <a:p>
            <a:endParaRPr lang="ru-RU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14930-6FBB-4BFE-AAF3-E8B16F06244F}" type="slidenum">
              <a:rPr lang="en-US" altLang="ru-RU" smtClean="0"/>
              <a:pPr/>
              <a:t>13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7722059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Ідея </a:t>
            </a:r>
            <a:r>
              <a:rPr lang="ru-RU" dirty="0" err="1"/>
              <a:t>запровадження</a:t>
            </a:r>
            <a:r>
              <a:rPr lang="ru-RU" dirty="0"/>
              <a:t> </a:t>
            </a:r>
            <a:r>
              <a:rPr lang="ru-RU" dirty="0" err="1"/>
              <a:t>змістовних</a:t>
            </a:r>
            <a:r>
              <a:rPr lang="ru-RU" dirty="0"/>
              <a:t>  </a:t>
            </a:r>
            <a:r>
              <a:rPr lang="ru-RU" dirty="0" err="1"/>
              <a:t>ліній</a:t>
            </a:r>
            <a:r>
              <a:rPr lang="ru-RU" dirty="0"/>
              <a:t> </a:t>
            </a:r>
            <a:r>
              <a:rPr lang="ru-RU" dirty="0" err="1"/>
              <a:t>належить</a:t>
            </a:r>
            <a:r>
              <a:rPr lang="ru-RU" dirty="0"/>
              <a:t> МОН </a:t>
            </a:r>
            <a:r>
              <a:rPr lang="ru-RU" dirty="0" err="1"/>
              <a:t>України</a:t>
            </a:r>
            <a:r>
              <a:rPr lang="ru-RU" dirty="0"/>
              <a:t> і </a:t>
            </a:r>
            <a:r>
              <a:rPr lang="ru-RU" dirty="0" err="1"/>
              <a:t>ґрунтується</a:t>
            </a:r>
            <a:r>
              <a:rPr lang="ru-RU" dirty="0"/>
              <a:t> на </a:t>
            </a:r>
            <a:r>
              <a:rPr lang="ru-RU" dirty="0" err="1"/>
              <a:t>міжнародному</a:t>
            </a:r>
            <a:r>
              <a:rPr lang="ru-RU" dirty="0"/>
              <a:t> </a:t>
            </a:r>
            <a:r>
              <a:rPr lang="ru-RU" dirty="0" err="1"/>
              <a:t>досвіді</a:t>
            </a:r>
            <a:r>
              <a:rPr lang="ru-RU" dirty="0"/>
              <a:t> практичного </a:t>
            </a:r>
            <a:r>
              <a:rPr lang="ru-RU" dirty="0" err="1"/>
              <a:t>втілення</a:t>
            </a:r>
            <a:r>
              <a:rPr lang="ru-RU" dirty="0"/>
              <a:t> </a:t>
            </a:r>
            <a:r>
              <a:rPr lang="ru-RU" dirty="0" err="1"/>
              <a:t>компетентнісного</a:t>
            </a:r>
            <a:r>
              <a:rPr lang="ru-RU" dirty="0"/>
              <a:t> </a:t>
            </a:r>
            <a:r>
              <a:rPr lang="ru-RU" dirty="0" err="1"/>
              <a:t>підходу</a:t>
            </a:r>
            <a:r>
              <a:rPr lang="ru-RU" dirty="0"/>
              <a:t> в </a:t>
            </a:r>
            <a:r>
              <a:rPr lang="ru-RU" dirty="0" err="1"/>
              <a:t>освіті</a:t>
            </a:r>
            <a:r>
              <a:rPr lang="ru-RU" dirty="0"/>
              <a:t>. </a:t>
            </a:r>
            <a:r>
              <a:rPr lang="ru-RU" dirty="0" err="1"/>
              <a:t>Ці</a:t>
            </a:r>
            <a:r>
              <a:rPr lang="ru-RU" dirty="0"/>
              <a:t> </a:t>
            </a:r>
            <a:r>
              <a:rPr lang="ru-RU" dirty="0" err="1"/>
              <a:t>лінії</a:t>
            </a:r>
            <a:r>
              <a:rPr lang="ru-RU" dirty="0"/>
              <a:t> </a:t>
            </a:r>
            <a:r>
              <a:rPr lang="ru-RU" dirty="0" err="1"/>
              <a:t>реалізуються</a:t>
            </a:r>
            <a:r>
              <a:rPr lang="ru-RU" dirty="0"/>
              <a:t> </a:t>
            </a:r>
            <a:r>
              <a:rPr lang="ru-RU" dirty="0" err="1"/>
              <a:t>упродовж</a:t>
            </a:r>
            <a:r>
              <a:rPr lang="ru-RU" dirty="0"/>
              <a:t> </a:t>
            </a:r>
            <a:r>
              <a:rPr lang="ru-RU" dirty="0" err="1"/>
              <a:t>вивчення</a:t>
            </a:r>
            <a:r>
              <a:rPr lang="ru-RU" dirty="0"/>
              <a:t> у </a:t>
            </a:r>
            <a:r>
              <a:rPr lang="ru-RU" dirty="0" err="1"/>
              <a:t>школі</a:t>
            </a:r>
            <a:r>
              <a:rPr lang="ru-RU" dirty="0"/>
              <a:t>  </a:t>
            </a:r>
            <a:r>
              <a:rPr lang="ru-RU" dirty="0" err="1"/>
              <a:t>всього</a:t>
            </a:r>
            <a:r>
              <a:rPr lang="ru-RU" dirty="0"/>
              <a:t> курсу «</a:t>
            </a:r>
            <a:r>
              <a:rPr lang="ru-RU" dirty="0" err="1"/>
              <a:t>Геограія</a:t>
            </a:r>
            <a:r>
              <a:rPr lang="ru-RU" dirty="0"/>
              <a:t>». У </a:t>
            </a:r>
            <a:r>
              <a:rPr lang="ru-RU" dirty="0" err="1"/>
              <a:t>навчальній</a:t>
            </a:r>
            <a:r>
              <a:rPr lang="ru-RU" dirty="0"/>
              <a:t> </a:t>
            </a:r>
            <a:r>
              <a:rPr lang="ru-RU" dirty="0" err="1"/>
              <a:t>програмі</a:t>
            </a:r>
            <a:r>
              <a:rPr lang="ru-RU" dirty="0"/>
              <a:t> з </a:t>
            </a:r>
            <a:r>
              <a:rPr lang="ru-RU" dirty="0" err="1"/>
              <a:t>географії</a:t>
            </a:r>
            <a:r>
              <a:rPr lang="ru-RU" dirty="0"/>
              <a:t> в </a:t>
            </a:r>
            <a:r>
              <a:rPr lang="ru-RU" dirty="0" err="1"/>
              <a:t>окремій</a:t>
            </a:r>
            <a:r>
              <a:rPr lang="ru-RU" dirty="0"/>
              <a:t> </a:t>
            </a:r>
            <a:r>
              <a:rPr lang="ru-RU" dirty="0" err="1"/>
              <a:t>рубриці</a:t>
            </a:r>
            <a:r>
              <a:rPr lang="ru-RU" dirty="0"/>
              <a:t> </a:t>
            </a:r>
            <a:r>
              <a:rPr lang="ru-RU" dirty="0" err="1"/>
              <a:t>орієнтовно</a:t>
            </a:r>
            <a:r>
              <a:rPr lang="ru-RU" dirty="0"/>
              <a:t> </a:t>
            </a:r>
            <a:r>
              <a:rPr lang="ru-RU" dirty="0" err="1"/>
              <a:t>визначено</a:t>
            </a:r>
            <a:r>
              <a:rPr lang="ru-RU" dirty="0"/>
              <a:t> </a:t>
            </a:r>
            <a:r>
              <a:rPr lang="ru-RU" dirty="0" err="1"/>
              <a:t>питання</a:t>
            </a:r>
            <a:r>
              <a:rPr lang="ru-RU" dirty="0"/>
              <a:t>, </a:t>
            </a:r>
            <a:r>
              <a:rPr lang="ru-RU" dirty="0" err="1"/>
              <a:t>дотичні</a:t>
            </a:r>
            <a:r>
              <a:rPr lang="ru-RU" dirty="0"/>
              <a:t> до </a:t>
            </a:r>
            <a:r>
              <a:rPr lang="ru-RU" dirty="0" err="1"/>
              <a:t>певних</a:t>
            </a:r>
            <a:r>
              <a:rPr lang="ru-RU" dirty="0"/>
              <a:t> </a:t>
            </a:r>
            <a:r>
              <a:rPr lang="ru-RU" dirty="0" err="1"/>
              <a:t>наскрізних</a:t>
            </a:r>
            <a:r>
              <a:rPr lang="ru-RU" dirty="0"/>
              <a:t> </a:t>
            </a:r>
            <a:r>
              <a:rPr lang="ru-RU" dirty="0" err="1"/>
              <a:t>ліній</a:t>
            </a:r>
            <a:r>
              <a:rPr lang="ru-RU" dirty="0"/>
              <a:t>. </a:t>
            </a:r>
            <a:r>
              <a:rPr lang="ru-RU" dirty="0" err="1"/>
              <a:t>Оскільки</a:t>
            </a:r>
            <a:r>
              <a:rPr lang="ru-RU" dirty="0"/>
              <a:t> </a:t>
            </a:r>
            <a:r>
              <a:rPr lang="ru-RU" dirty="0" err="1"/>
              <a:t>завдання</a:t>
            </a:r>
            <a:r>
              <a:rPr lang="ru-RU" dirty="0"/>
              <a:t> з </a:t>
            </a:r>
            <a:r>
              <a:rPr lang="ru-RU" dirty="0" err="1"/>
              <a:t>реалізації</a:t>
            </a:r>
            <a:r>
              <a:rPr lang="ru-RU" dirty="0"/>
              <a:t> </a:t>
            </a:r>
            <a:r>
              <a:rPr lang="ru-RU" dirty="0" err="1"/>
              <a:t>наскрізних</a:t>
            </a:r>
            <a:r>
              <a:rPr lang="ru-RU" dirty="0"/>
              <a:t> </a:t>
            </a:r>
            <a:r>
              <a:rPr lang="ru-RU" dirty="0" err="1"/>
              <a:t>змістових</a:t>
            </a:r>
            <a:r>
              <a:rPr lang="ru-RU" dirty="0"/>
              <a:t> </a:t>
            </a:r>
            <a:r>
              <a:rPr lang="ru-RU" dirty="0" err="1"/>
              <a:t>ліній</a:t>
            </a:r>
            <a:r>
              <a:rPr lang="ru-RU" dirty="0"/>
              <a:t> ставиться </a:t>
            </a:r>
            <a:r>
              <a:rPr lang="ru-RU" dirty="0" err="1"/>
              <a:t>вперше</a:t>
            </a:r>
            <a:r>
              <a:rPr lang="ru-RU" dirty="0"/>
              <a:t> і </a:t>
            </a:r>
            <a:r>
              <a:rPr lang="ru-RU" dirty="0" err="1"/>
              <a:t>немає</a:t>
            </a:r>
            <a:r>
              <a:rPr lang="ru-RU" dirty="0"/>
              <a:t> </a:t>
            </a:r>
            <a:r>
              <a:rPr lang="ru-RU" dirty="0" err="1"/>
              <a:t>відповідних</a:t>
            </a:r>
            <a:r>
              <a:rPr lang="ru-RU" dirty="0"/>
              <a:t> методик, учитель </a:t>
            </a:r>
            <a:r>
              <a:rPr lang="ru-RU" dirty="0" err="1"/>
              <a:t>має</a:t>
            </a:r>
            <a:r>
              <a:rPr lang="ru-RU" dirty="0"/>
              <a:t> </a:t>
            </a:r>
            <a:r>
              <a:rPr lang="ru-RU" dirty="0" err="1"/>
              <a:t>розв’язувати</a:t>
            </a:r>
            <a:r>
              <a:rPr lang="ru-RU" dirty="0"/>
              <a:t> </a:t>
            </a:r>
            <a:r>
              <a:rPr lang="ru-RU" dirty="0" err="1"/>
              <a:t>його</a:t>
            </a:r>
            <a:r>
              <a:rPr lang="ru-RU" dirty="0"/>
              <a:t> </a:t>
            </a:r>
            <a:r>
              <a:rPr lang="ru-RU" dirty="0" err="1"/>
              <a:t>переважно</a:t>
            </a:r>
            <a:r>
              <a:rPr lang="ru-RU" dirty="0"/>
              <a:t> на </a:t>
            </a:r>
            <a:r>
              <a:rPr lang="ru-RU" dirty="0" err="1"/>
              <a:t>свій</a:t>
            </a:r>
            <a:r>
              <a:rPr lang="ru-RU" dirty="0"/>
              <a:t> </a:t>
            </a:r>
            <a:r>
              <a:rPr lang="ru-RU" dirty="0" err="1"/>
              <a:t>розсуд</a:t>
            </a:r>
            <a:r>
              <a:rPr lang="ru-RU" dirty="0"/>
              <a:t>.  </a:t>
            </a:r>
            <a:r>
              <a:rPr lang="ru-RU" dirty="0" err="1"/>
              <a:t>Виконайте</a:t>
            </a:r>
            <a:r>
              <a:rPr lang="ru-RU" dirty="0"/>
              <a:t> </a:t>
            </a:r>
            <a:r>
              <a:rPr lang="ru-RU" dirty="0" err="1"/>
              <a:t>практичне</a:t>
            </a:r>
            <a:r>
              <a:rPr lang="ru-RU" dirty="0"/>
              <a:t> </a:t>
            </a:r>
            <a:r>
              <a:rPr lang="ru-RU" dirty="0" err="1"/>
              <a:t>завдання</a:t>
            </a:r>
            <a:r>
              <a:rPr lang="ru-RU" dirty="0"/>
              <a:t> :  з </a:t>
            </a:r>
            <a:r>
              <a:rPr lang="ru-RU" dirty="0" err="1"/>
              <a:t>якими</a:t>
            </a:r>
            <a:r>
              <a:rPr lang="ru-RU" dirty="0"/>
              <a:t> </a:t>
            </a:r>
            <a:r>
              <a:rPr lang="ru-RU" dirty="0" err="1"/>
              <a:t>ключовими</a:t>
            </a:r>
            <a:r>
              <a:rPr lang="ru-RU" dirty="0"/>
              <a:t> компетентностями </a:t>
            </a:r>
            <a:r>
              <a:rPr lang="ru-RU" dirty="0" err="1"/>
              <a:t>корелюється</a:t>
            </a:r>
            <a:r>
              <a:rPr lang="ru-RU" dirty="0"/>
              <a:t> </a:t>
            </a:r>
            <a:r>
              <a:rPr lang="ru-RU" dirty="0" err="1"/>
              <a:t>змістовна</a:t>
            </a:r>
            <a:r>
              <a:rPr lang="ru-RU" dirty="0"/>
              <a:t> </a:t>
            </a:r>
            <a:r>
              <a:rPr lang="ru-RU" dirty="0" err="1"/>
              <a:t>лінія</a:t>
            </a:r>
            <a:r>
              <a:rPr lang="ru-RU" dirty="0"/>
              <a:t> ««</a:t>
            </a:r>
            <a:r>
              <a:rPr lang="ru-RU" dirty="0" err="1"/>
              <a:t>Підприємливість</a:t>
            </a:r>
            <a:r>
              <a:rPr lang="ru-RU" dirty="0"/>
              <a:t> та </a:t>
            </a:r>
            <a:r>
              <a:rPr lang="ru-RU" dirty="0" err="1"/>
              <a:t>фінансова</a:t>
            </a:r>
            <a:r>
              <a:rPr lang="ru-RU" dirty="0"/>
              <a:t> </a:t>
            </a:r>
            <a:r>
              <a:rPr lang="ru-RU" dirty="0" err="1"/>
              <a:t>грамотність</a:t>
            </a:r>
            <a:r>
              <a:rPr lang="ru-RU" dirty="0"/>
              <a:t>»? </a:t>
            </a:r>
            <a:r>
              <a:rPr lang="ru-RU" dirty="0" err="1"/>
              <a:t>Наведіть</a:t>
            </a:r>
            <a:r>
              <a:rPr lang="ru-RU" dirty="0"/>
              <a:t> </a:t>
            </a:r>
            <a:r>
              <a:rPr lang="ru-RU" dirty="0" err="1"/>
              <a:t>приклади</a:t>
            </a:r>
            <a:r>
              <a:rPr lang="ru-RU" dirty="0"/>
              <a:t> </a:t>
            </a:r>
            <a:r>
              <a:rPr lang="ru-RU" dirty="0" err="1"/>
              <a:t>розкриття</a:t>
            </a:r>
            <a:r>
              <a:rPr lang="ru-RU" dirty="0"/>
              <a:t> </a:t>
            </a:r>
            <a:r>
              <a:rPr lang="ru-RU" dirty="0" err="1"/>
              <a:t>даної</a:t>
            </a:r>
            <a:r>
              <a:rPr lang="ru-RU" dirty="0"/>
              <a:t> </a:t>
            </a:r>
            <a:r>
              <a:rPr lang="ru-RU" dirty="0" err="1"/>
              <a:t>змістовної</a:t>
            </a:r>
            <a:r>
              <a:rPr lang="ru-RU" dirty="0"/>
              <a:t> </a:t>
            </a:r>
            <a:r>
              <a:rPr lang="ru-RU" dirty="0" err="1"/>
              <a:t>лінії</a:t>
            </a:r>
            <a:r>
              <a:rPr lang="ru-RU" baseline="0" dirty="0"/>
              <a:t> на уроках </a:t>
            </a:r>
            <a:r>
              <a:rPr lang="ru-RU" baseline="0" dirty="0" err="1"/>
              <a:t>географії</a:t>
            </a:r>
            <a:r>
              <a:rPr lang="ru-RU" baseline="0" dirty="0"/>
              <a:t>.</a:t>
            </a:r>
            <a:endParaRPr lang="ru-RU" dirty="0"/>
          </a:p>
          <a:p>
            <a:endParaRPr lang="en-US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14930-6FBB-4BFE-AAF3-E8B16F06244F}" type="slidenum">
              <a:rPr lang="en-US" altLang="ru-RU" smtClean="0"/>
              <a:pPr/>
              <a:t>14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3916450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sz="1200" b="0" i="0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Навчально-методичне забезпечення з географії, рекомендоване МОН України до використання в навчальних закладах, зазначено у Переліку навчальних програм, підручників та навчально-методичних посібників, розміщених на офіційному веб-сайті МОН України (</a:t>
            </a:r>
            <a:r>
              <a:rPr lang="en-US" sz="1200" b="0" i="0" u="sng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www.mon.gov.ua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). </a:t>
            </a:r>
            <a:r>
              <a:rPr lang="uk-UA" sz="1200" b="0" i="0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Щодо додаткової методичної літератури, то вчитель вільний у її виборі й може застосовувати таку, що найкраще реалізовує його методику навчання.</a:t>
            </a:r>
            <a:endParaRPr lang="en-US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14930-6FBB-4BFE-AAF3-E8B16F06244F}" type="slidenum">
              <a:rPr lang="en-US" altLang="ru-RU" smtClean="0"/>
              <a:pPr/>
              <a:t>15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8514225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723900" lvl="1" indent="-369888" algn="just"/>
            <a:r>
              <a:rPr lang="uk-UA" b="1" i="1" dirty="0">
                <a:solidFill>
                  <a:schemeClr val="tx1"/>
                </a:solidFill>
              </a:rPr>
              <a:t>Виконується </a:t>
            </a:r>
            <a:r>
              <a:rPr lang="uk-UA" dirty="0">
                <a:solidFill>
                  <a:schemeClr val="tx1"/>
                </a:solidFill>
              </a:rPr>
              <a:t>на етапі засвоєння нових знань</a:t>
            </a:r>
          </a:p>
          <a:p>
            <a:pPr marL="723900" lvl="1" indent="-369888" algn="just"/>
            <a:r>
              <a:rPr lang="uk-UA" b="1" i="1" dirty="0">
                <a:solidFill>
                  <a:schemeClr val="tx1"/>
                </a:solidFill>
              </a:rPr>
              <a:t>Мета</a:t>
            </a:r>
            <a:r>
              <a:rPr lang="uk-UA" dirty="0">
                <a:solidFill>
                  <a:schemeClr val="tx1"/>
                </a:solidFill>
              </a:rPr>
              <a:t> </a:t>
            </a:r>
            <a:r>
              <a:rPr lang="uk-UA" b="1" dirty="0">
                <a:solidFill>
                  <a:schemeClr val="tx1"/>
                </a:solidFill>
              </a:rPr>
              <a:t>–</a:t>
            </a:r>
            <a:r>
              <a:rPr lang="uk-UA" dirty="0">
                <a:solidFill>
                  <a:schemeClr val="tx1"/>
                </a:solidFill>
              </a:rPr>
              <a:t>  набуття нових знань, розвиток уміння спостерігати, описувати, виділяти ознаки, виконувати схематичні</a:t>
            </a:r>
            <a:r>
              <a:rPr lang="uk-UA" dirty="0"/>
              <a:t> </a:t>
            </a:r>
            <a:r>
              <a:rPr lang="uk-UA" dirty="0">
                <a:solidFill>
                  <a:schemeClr val="tx1"/>
                </a:solidFill>
              </a:rPr>
              <a:t>рисунки біологічних об'єктів; робити висновки; формування навичок роботи з мікроскопом;</a:t>
            </a:r>
            <a:r>
              <a:rPr lang="uk-UA" dirty="0"/>
              <a:t> </a:t>
            </a:r>
            <a:r>
              <a:rPr lang="uk-UA" dirty="0">
                <a:solidFill>
                  <a:schemeClr val="tx1"/>
                </a:solidFill>
              </a:rPr>
              <a:t>розв’язування пізнавальних завдань. </a:t>
            </a:r>
          </a:p>
          <a:p>
            <a:pPr marL="723900" lvl="1" indent="-369888" algn="just"/>
            <a:r>
              <a:rPr lang="uk-UA" b="1" i="1" dirty="0">
                <a:solidFill>
                  <a:schemeClr val="tx1"/>
                </a:solidFill>
              </a:rPr>
              <a:t>Форми виконання – </a:t>
            </a:r>
            <a:r>
              <a:rPr lang="uk-UA" dirty="0">
                <a:solidFill>
                  <a:schemeClr val="tx1"/>
                </a:solidFill>
              </a:rPr>
              <a:t>фронтально під керівництвом учителя, групою або індивідуально за наданим планом.</a:t>
            </a:r>
            <a:endParaRPr lang="uk-UA" b="1" i="1" dirty="0">
              <a:solidFill>
                <a:schemeClr val="tx1"/>
              </a:solidFill>
            </a:endParaRPr>
          </a:p>
          <a:p>
            <a:pPr marL="723900" lvl="1" indent="-369888" algn="just"/>
            <a:r>
              <a:rPr lang="uk-UA" b="1" i="1" dirty="0">
                <a:solidFill>
                  <a:schemeClr val="tx1"/>
                </a:solidFill>
              </a:rPr>
              <a:t>Прийоми виконання та оформлення результатів </a:t>
            </a:r>
            <a:r>
              <a:rPr lang="uk-UA" dirty="0">
                <a:solidFill>
                  <a:schemeClr val="tx1"/>
                </a:solidFill>
              </a:rPr>
              <a:t>визначаються учителем (усна розповідь, письмовий опис, відповіді на запитання).</a:t>
            </a:r>
          </a:p>
          <a:p>
            <a:pPr marL="723900" lvl="1" indent="-369888" algn="just"/>
            <a:r>
              <a:rPr lang="uk-UA" b="1" i="1" dirty="0">
                <a:solidFill>
                  <a:schemeClr val="tx1"/>
                </a:solidFill>
              </a:rPr>
              <a:t>Запис у класному журналі</a:t>
            </a:r>
            <a:r>
              <a:rPr lang="uk-UA" dirty="0">
                <a:solidFill>
                  <a:schemeClr val="tx1"/>
                </a:solidFill>
              </a:rPr>
              <a:t>: «Амеба, інфузорія – одноклітинні твариноподібні організми. Лабораторне дослідження: спостереження інфузорій».</a:t>
            </a:r>
          </a:p>
          <a:p>
            <a:pPr marL="723900" lvl="1" indent="-369888" algn="just"/>
            <a:r>
              <a:rPr lang="uk-UA" b="1" i="1" dirty="0">
                <a:solidFill>
                  <a:schemeClr val="tx1"/>
                </a:solidFill>
              </a:rPr>
              <a:t>Оцінювання</a:t>
            </a:r>
            <a:r>
              <a:rPr lang="uk-UA" dirty="0">
                <a:solidFill>
                  <a:schemeClr val="tx1"/>
                </a:solidFill>
              </a:rPr>
              <a:t> не передбачено.</a:t>
            </a:r>
          </a:p>
          <a:p>
            <a:endParaRPr lang="en-US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14930-6FBB-4BFE-AAF3-E8B16F06244F}" type="slidenum">
              <a:rPr lang="en-US" altLang="ru-RU" smtClean="0"/>
              <a:pPr/>
              <a:t>16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564775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723900" lvl="1" indent="-369888" algn="just">
              <a:buClr>
                <a:srgbClr val="EA157A"/>
              </a:buClr>
            </a:pPr>
            <a:r>
              <a:rPr lang="uk-UA" b="1" i="1" dirty="0">
                <a:solidFill>
                  <a:prstClr val="black"/>
                </a:solidFill>
              </a:rPr>
              <a:t>Мета</a:t>
            </a:r>
            <a:r>
              <a:rPr lang="uk-UA" dirty="0">
                <a:solidFill>
                  <a:prstClr val="black"/>
                </a:solidFill>
              </a:rPr>
              <a:t> –  закріплення або перевірка засвоєння навчального матеріалу та рівня сформованості практичних умінь і навичок;       </a:t>
            </a:r>
          </a:p>
          <a:p>
            <a:pPr marL="720725" lvl="1" indent="0" algn="just">
              <a:buClr>
                <a:srgbClr val="EA157A"/>
              </a:buClr>
              <a:buNone/>
            </a:pPr>
            <a:r>
              <a:rPr lang="uk-UA" dirty="0">
                <a:solidFill>
                  <a:prstClr val="black"/>
                </a:solidFill>
              </a:rPr>
              <a:t>демонстрування: </a:t>
            </a:r>
          </a:p>
          <a:p>
            <a:endParaRPr lang="en-US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14930-6FBB-4BFE-AAF3-E8B16F06244F}" type="slidenum">
              <a:rPr lang="en-US" altLang="ru-RU" smtClean="0"/>
              <a:pPr/>
              <a:t>17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4531231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uk-UA" dirty="0"/>
              <a:t>Які з форм організації навчальної</a:t>
            </a:r>
            <a:r>
              <a:rPr lang="uk-UA" baseline="0" dirty="0"/>
              <a:t> діяльності учнів </a:t>
            </a:r>
            <a:r>
              <a:rPr lang="uk-UA" dirty="0"/>
              <a:t>найбільше сприяють формуванню ключових </a:t>
            </a:r>
            <a:r>
              <a:rPr lang="uk-UA" dirty="0" err="1"/>
              <a:t>компетентностей</a:t>
            </a:r>
            <a:r>
              <a:rPr lang="uk-UA" dirty="0"/>
              <a:t>, а які – предметних?</a:t>
            </a:r>
          </a:p>
          <a:p>
            <a:endParaRPr lang="en-US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14930-6FBB-4BFE-AAF3-E8B16F06244F}" type="slidenum">
              <a:rPr lang="en-US" altLang="ru-RU" smtClean="0"/>
              <a:pPr/>
              <a:t>20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6167686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sz="1200" b="0" i="0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У дидактиці метод навчання - це певний спосіб цілеспрямованої реалізації процесу навчання, досягнення поставленої мети. Правильний підбір методів відповідно до мети та змісту навчання, вікових особливостей учнів сприяє розвитку їхніх пізнавальних здібностей, озброєнню їх уміннями й навичками використовувати здобуті знання на практиці, готує учнів до самостійного набуття знань, формує їхній світогляд.</a:t>
            </a:r>
            <a:endParaRPr lang="en-US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14930-6FBB-4BFE-AAF3-E8B16F06244F}" type="slidenum">
              <a:rPr lang="en-US" altLang="ru-RU" smtClean="0"/>
              <a:pPr/>
              <a:t>21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07586382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kern="1200" dirty="0" err="1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Створення</a:t>
            </a:r>
            <a:r>
              <a:rPr lang="ru-RU" sz="1200" b="0" i="0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сучасного</a:t>
            </a:r>
            <a:r>
              <a:rPr lang="ru-RU" sz="1200" b="0" i="0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освітнього</a:t>
            </a:r>
            <a:r>
              <a:rPr lang="ru-RU" sz="1200" b="0" i="0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середовища</a:t>
            </a:r>
            <a:r>
              <a:rPr lang="ru-RU" sz="1200" b="0" i="0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, яке </a:t>
            </a:r>
            <a:r>
              <a:rPr lang="ru-RU" sz="1200" b="0" i="0" kern="1200" dirty="0" err="1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сприятиме</a:t>
            </a:r>
            <a:r>
              <a:rPr lang="ru-RU" sz="1200" b="0" i="0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творчому</a:t>
            </a:r>
            <a:r>
              <a:rPr lang="ru-RU" sz="1200" b="0" i="0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розвитку</a:t>
            </a:r>
            <a:r>
              <a:rPr lang="ru-RU" sz="1200" b="0" i="0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й </a:t>
            </a:r>
            <a:r>
              <a:rPr lang="ru-RU" sz="1200" b="0" i="0" kern="1200" dirty="0" err="1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мотивації</a:t>
            </a:r>
            <a:r>
              <a:rPr lang="ru-RU" sz="1200" b="0" i="0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учнів</a:t>
            </a:r>
            <a:r>
              <a:rPr lang="ru-RU" sz="1200" b="0" i="0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до </a:t>
            </a:r>
            <a:r>
              <a:rPr lang="ru-RU" sz="1200" b="0" i="0" kern="1200" dirty="0" err="1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навчання</a:t>
            </a:r>
            <a:r>
              <a:rPr lang="ru-RU" sz="1200" b="0" i="0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.</a:t>
            </a:r>
            <a:endParaRPr lang="en-US" b="0" i="0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14930-6FBB-4BFE-AAF3-E8B16F06244F}" type="slidenum">
              <a:rPr lang="en-US" altLang="ru-RU" smtClean="0"/>
              <a:pPr/>
              <a:t>23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9051837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Державні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стандарти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затверджується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постановою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Кабінету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міністрів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України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і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переглядаються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не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менше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одного разу на 10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років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.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Зміна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змісту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й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обсягу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Державних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стандартів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загальної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середньої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освіти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іншими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органами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виконавчої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влади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не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допускається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. Державні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стандарти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загальної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середньої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освіти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–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це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вимоги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до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обов’язкових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результатів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навчання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та компетентностей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здобувача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загальної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середньої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освіти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відповідного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рівня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. 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Документи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визначають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загальний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обсяг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навчального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навантаження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та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форми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державної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атестації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здобувачів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освіти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на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відповідному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рівні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загальної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середньої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освіти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, характеристики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змісту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навчання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,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принципи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організації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освітнього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процесу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, систему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управління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змістом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освіти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,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змістові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лінії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та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очікувані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результати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навчання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за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освітніми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галузями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. </a:t>
            </a:r>
            <a:r>
              <a:rPr lang="uk-UA" dirty="0"/>
              <a:t>Загальна частина Державного стандарту розкриває</a:t>
            </a:r>
            <a:r>
              <a:rPr lang="uk-UA" baseline="0" dirty="0"/>
              <a:t> основні засади сучасної освіти. </a:t>
            </a:r>
            <a:r>
              <a:rPr lang="uk-UA" dirty="0"/>
              <a:t>Пригадайте основні засади Державного стандарту 2011 р. </a:t>
            </a:r>
            <a:endParaRPr lang="en-US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14930-6FBB-4BFE-AAF3-E8B16F06244F}" type="slidenum">
              <a:rPr lang="en-US" altLang="ru-RU" smtClean="0"/>
              <a:pPr/>
              <a:t>3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3379471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До </a:t>
            </a:r>
            <a:r>
              <a:rPr lang="ru-RU" dirty="0" err="1"/>
              <a:t>кожної</a:t>
            </a:r>
            <a:r>
              <a:rPr lang="ru-RU" dirty="0"/>
              <a:t> теми </a:t>
            </a:r>
            <a:r>
              <a:rPr lang="ru-RU" dirty="0" err="1"/>
              <a:t>програми</a:t>
            </a:r>
            <a:r>
              <a:rPr lang="ru-RU" dirty="0"/>
              <a:t> </a:t>
            </a:r>
            <a:r>
              <a:rPr lang="ru-RU" dirty="0" err="1"/>
              <a:t>визначено</a:t>
            </a:r>
            <a:r>
              <a:rPr lang="ru-RU" dirty="0"/>
              <a:t> </a:t>
            </a:r>
            <a:r>
              <a:rPr lang="ru-RU" dirty="0" err="1"/>
              <a:t>обов’язкові</a:t>
            </a:r>
            <a:r>
              <a:rPr lang="ru-RU" dirty="0"/>
              <a:t> </a:t>
            </a:r>
            <a:r>
              <a:rPr lang="ru-RU" dirty="0" err="1"/>
              <a:t>результати</a:t>
            </a:r>
            <a:r>
              <a:rPr lang="ru-RU" dirty="0"/>
              <a:t> </a:t>
            </a:r>
            <a:r>
              <a:rPr lang="ru-RU" dirty="0" err="1"/>
              <a:t>навчання</a:t>
            </a:r>
            <a:r>
              <a:rPr lang="ru-RU" dirty="0"/>
              <a:t>: </a:t>
            </a:r>
            <a:r>
              <a:rPr lang="ru-RU" dirty="0" err="1"/>
              <a:t>вимоги</a:t>
            </a:r>
            <a:r>
              <a:rPr lang="ru-RU" dirty="0"/>
              <a:t> до </a:t>
            </a:r>
            <a:r>
              <a:rPr lang="ru-RU" dirty="0" err="1"/>
              <a:t>знань</a:t>
            </a:r>
            <a:r>
              <a:rPr lang="ru-RU" dirty="0"/>
              <a:t>, </a:t>
            </a:r>
            <a:r>
              <a:rPr lang="ru-RU" dirty="0" err="1"/>
              <a:t>умінь</a:t>
            </a:r>
            <a:r>
              <a:rPr lang="ru-RU" dirty="0"/>
              <a:t> </a:t>
            </a:r>
            <a:r>
              <a:rPr lang="ru-RU" dirty="0" err="1"/>
              <a:t>учнів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виражаються</a:t>
            </a:r>
            <a:r>
              <a:rPr lang="ru-RU" dirty="0"/>
              <a:t> у </a:t>
            </a:r>
            <a:r>
              <a:rPr lang="ru-RU" dirty="0" err="1"/>
              <a:t>різних</a:t>
            </a:r>
            <a:r>
              <a:rPr lang="ru-RU" dirty="0"/>
              <a:t> видах </a:t>
            </a:r>
            <a:r>
              <a:rPr lang="ru-RU" dirty="0" err="1"/>
              <a:t>навчальної</a:t>
            </a:r>
            <a:r>
              <a:rPr lang="ru-RU" dirty="0"/>
              <a:t> </a:t>
            </a:r>
            <a:r>
              <a:rPr lang="ru-RU" dirty="0" err="1"/>
              <a:t>діяльності</a:t>
            </a:r>
            <a:r>
              <a:rPr lang="ru-RU" dirty="0"/>
              <a:t> (</a:t>
            </a:r>
            <a:r>
              <a:rPr lang="ru-RU" dirty="0" err="1"/>
              <a:t>учень</a:t>
            </a:r>
            <a:r>
              <a:rPr lang="ru-RU" dirty="0"/>
              <a:t> </a:t>
            </a:r>
            <a:r>
              <a:rPr lang="ru-RU" dirty="0" err="1"/>
              <a:t>називає</a:t>
            </a:r>
            <a:r>
              <a:rPr lang="ru-RU" dirty="0"/>
              <a:t>, наводить </a:t>
            </a:r>
            <a:r>
              <a:rPr lang="ru-RU" dirty="0" err="1"/>
              <a:t>приклади</a:t>
            </a:r>
            <a:r>
              <a:rPr lang="ru-RU" dirty="0"/>
              <a:t>, </a:t>
            </a:r>
            <a:r>
              <a:rPr lang="ru-RU" dirty="0" err="1"/>
              <a:t>характеризує</a:t>
            </a:r>
            <a:r>
              <a:rPr lang="ru-RU" dirty="0"/>
              <a:t>, </a:t>
            </a:r>
            <a:r>
              <a:rPr lang="ru-RU" dirty="0" err="1"/>
              <a:t>визначає</a:t>
            </a:r>
            <a:r>
              <a:rPr lang="ru-RU" dirty="0"/>
              <a:t>, </a:t>
            </a:r>
            <a:r>
              <a:rPr lang="ru-RU" dirty="0" err="1"/>
              <a:t>розпізнає</a:t>
            </a:r>
            <a:r>
              <a:rPr lang="ru-RU" dirty="0"/>
              <a:t>, </a:t>
            </a:r>
            <a:r>
              <a:rPr lang="ru-RU" dirty="0" err="1"/>
              <a:t>аналізує</a:t>
            </a:r>
            <a:r>
              <a:rPr lang="ru-RU" dirty="0"/>
              <a:t>, </a:t>
            </a:r>
            <a:r>
              <a:rPr lang="ru-RU" dirty="0" err="1"/>
              <a:t>порівнює</a:t>
            </a:r>
            <a:r>
              <a:rPr lang="ru-RU" dirty="0"/>
              <a:t>, </a:t>
            </a:r>
            <a:r>
              <a:rPr lang="ru-RU" dirty="0" err="1"/>
              <a:t>робить</a:t>
            </a:r>
            <a:r>
              <a:rPr lang="ru-RU" dirty="0"/>
              <a:t> </a:t>
            </a:r>
            <a:r>
              <a:rPr lang="ru-RU" dirty="0" err="1"/>
              <a:t>висновки</a:t>
            </a:r>
            <a:r>
              <a:rPr lang="ru-RU" dirty="0"/>
              <a:t> </a:t>
            </a:r>
            <a:r>
              <a:rPr lang="ru-RU" dirty="0" err="1"/>
              <a:t>тощо</a:t>
            </a:r>
            <a:r>
              <a:rPr lang="ru-RU" dirty="0"/>
              <a:t>).</a:t>
            </a:r>
          </a:p>
          <a:p>
            <a:r>
              <a:rPr lang="ru-RU" dirty="0" err="1"/>
              <a:t>Упровадження</a:t>
            </a:r>
            <a:r>
              <a:rPr lang="ru-RU" dirty="0"/>
              <a:t> </a:t>
            </a:r>
            <a:r>
              <a:rPr lang="ru-RU" dirty="0" err="1"/>
              <a:t>компетентісного</a:t>
            </a:r>
            <a:r>
              <a:rPr lang="ru-RU" dirty="0"/>
              <a:t> </a:t>
            </a:r>
            <a:r>
              <a:rPr lang="ru-RU" dirty="0" err="1"/>
              <a:t>підходу</a:t>
            </a:r>
            <a:r>
              <a:rPr lang="ru-RU" dirty="0"/>
              <a:t> </a:t>
            </a:r>
            <a:r>
              <a:rPr lang="ru-RU" dirty="0" err="1"/>
              <a:t>передбачає</a:t>
            </a:r>
            <a:r>
              <a:rPr lang="ru-RU" dirty="0"/>
              <a:t> </a:t>
            </a:r>
            <a:r>
              <a:rPr lang="ru-RU" dirty="0" err="1"/>
              <a:t>обов’язкове</a:t>
            </a:r>
            <a:r>
              <a:rPr lang="ru-RU" dirty="0"/>
              <a:t> </a:t>
            </a:r>
            <a:r>
              <a:rPr lang="ru-RU" dirty="0" err="1"/>
              <a:t>прогнозування</a:t>
            </a:r>
            <a:r>
              <a:rPr lang="ru-RU" dirty="0"/>
              <a:t> </a:t>
            </a:r>
            <a:r>
              <a:rPr lang="ru-RU" dirty="0" err="1"/>
              <a:t>результативної</a:t>
            </a:r>
            <a:r>
              <a:rPr lang="ru-RU" dirty="0"/>
              <a:t> </a:t>
            </a:r>
            <a:r>
              <a:rPr lang="ru-RU" dirty="0" err="1"/>
              <a:t>складової</a:t>
            </a:r>
            <a:r>
              <a:rPr lang="ru-RU" dirty="0"/>
              <a:t> </a:t>
            </a:r>
            <a:r>
              <a:rPr lang="ru-RU" dirty="0" err="1"/>
              <a:t>змісту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вимагає</a:t>
            </a:r>
            <a:r>
              <a:rPr lang="ru-RU" dirty="0"/>
              <a:t> </a:t>
            </a:r>
            <a:r>
              <a:rPr lang="ru-RU" dirty="0" err="1"/>
              <a:t>адекватних</a:t>
            </a:r>
            <a:r>
              <a:rPr lang="ru-RU" dirty="0"/>
              <a:t> </a:t>
            </a:r>
            <a:r>
              <a:rPr lang="ru-RU" dirty="0" err="1"/>
              <a:t>змін</a:t>
            </a:r>
            <a:r>
              <a:rPr lang="ru-RU" dirty="0"/>
              <a:t> у </a:t>
            </a:r>
            <a:r>
              <a:rPr lang="ru-RU" dirty="0" err="1"/>
              <a:t>системі</a:t>
            </a:r>
            <a:r>
              <a:rPr lang="ru-RU" dirty="0"/>
              <a:t> </a:t>
            </a:r>
            <a:r>
              <a:rPr lang="ru-RU" dirty="0" err="1"/>
              <a:t>оцінювання</a:t>
            </a:r>
            <a:r>
              <a:rPr lang="ru-RU" dirty="0"/>
              <a:t> </a:t>
            </a:r>
            <a:r>
              <a:rPr lang="ru-RU" dirty="0" err="1"/>
              <a:t>навчальних</a:t>
            </a:r>
            <a:r>
              <a:rPr lang="ru-RU" dirty="0"/>
              <a:t> </a:t>
            </a:r>
            <a:r>
              <a:rPr lang="ru-RU" dirty="0" err="1"/>
              <a:t>досягнень</a:t>
            </a:r>
            <a:r>
              <a:rPr lang="ru-RU" dirty="0"/>
              <a:t>. У </a:t>
            </a:r>
            <a:r>
              <a:rPr lang="ru-RU" dirty="0" err="1"/>
              <a:t>контексті</a:t>
            </a:r>
            <a:r>
              <a:rPr lang="ru-RU" dirty="0"/>
              <a:t> </a:t>
            </a:r>
            <a:r>
              <a:rPr lang="ru-RU" dirty="0" err="1"/>
              <a:t>цього</a:t>
            </a:r>
            <a:r>
              <a:rPr lang="ru-RU" dirty="0"/>
              <a:t> </a:t>
            </a:r>
            <a:r>
              <a:rPr lang="ru-RU" dirty="0" err="1"/>
              <a:t>змінюються</a:t>
            </a:r>
            <a:r>
              <a:rPr lang="ru-RU" dirty="0"/>
              <a:t> і </a:t>
            </a:r>
            <a:r>
              <a:rPr lang="ru-RU" dirty="0" err="1"/>
              <a:t>підходи</a:t>
            </a:r>
            <a:r>
              <a:rPr lang="ru-RU" dirty="0"/>
              <a:t> до </a:t>
            </a:r>
            <a:r>
              <a:rPr lang="ru-RU" dirty="0" err="1"/>
              <a:t>оцінювання</a:t>
            </a:r>
            <a:r>
              <a:rPr lang="ru-RU" dirty="0"/>
              <a:t> </a:t>
            </a:r>
            <a:r>
              <a:rPr lang="ru-RU" dirty="0" err="1"/>
              <a:t>результатів</a:t>
            </a:r>
            <a:r>
              <a:rPr lang="ru-RU" dirty="0"/>
              <a:t> </a:t>
            </a:r>
            <a:r>
              <a:rPr lang="ru-RU" dirty="0" err="1"/>
              <a:t>навчальних</a:t>
            </a:r>
            <a:r>
              <a:rPr lang="ru-RU" dirty="0"/>
              <a:t> </a:t>
            </a:r>
            <a:r>
              <a:rPr lang="ru-RU" dirty="0" err="1"/>
              <a:t>досягнень</a:t>
            </a:r>
            <a:r>
              <a:rPr lang="ru-RU" dirty="0"/>
              <a:t> </a:t>
            </a:r>
            <a:r>
              <a:rPr lang="ru-RU" dirty="0" err="1"/>
              <a:t>школярів</a:t>
            </a:r>
            <a:r>
              <a:rPr lang="ru-RU" dirty="0"/>
              <a:t> як </a:t>
            </a:r>
            <a:r>
              <a:rPr lang="ru-RU" dirty="0" err="1"/>
              <a:t>складової</a:t>
            </a:r>
            <a:r>
              <a:rPr lang="ru-RU" dirty="0"/>
              <a:t> </a:t>
            </a:r>
            <a:r>
              <a:rPr lang="ru-RU" dirty="0" err="1"/>
              <a:t>навчального</a:t>
            </a:r>
            <a:r>
              <a:rPr lang="ru-RU" dirty="0"/>
              <a:t> </a:t>
            </a:r>
            <a:r>
              <a:rPr lang="ru-RU" dirty="0" err="1"/>
              <a:t>процесу</a:t>
            </a:r>
            <a:r>
              <a:rPr lang="ru-RU" dirty="0"/>
              <a:t>. </a:t>
            </a:r>
            <a:r>
              <a:rPr lang="ru-RU" dirty="0" err="1"/>
              <a:t>Оцінювання</a:t>
            </a:r>
            <a:r>
              <a:rPr lang="ru-RU" dirty="0"/>
              <a:t> </a:t>
            </a:r>
            <a:r>
              <a:rPr lang="ru-RU" dirty="0" err="1"/>
              <a:t>має</a:t>
            </a:r>
            <a:r>
              <a:rPr lang="ru-RU" dirty="0"/>
              <a:t> </a:t>
            </a:r>
            <a:r>
              <a:rPr lang="ru-RU" dirty="0" err="1"/>
              <a:t>ґрунтуватися</a:t>
            </a:r>
            <a:r>
              <a:rPr lang="ru-RU" dirty="0"/>
              <a:t> на позитивному </a:t>
            </a:r>
            <a:r>
              <a:rPr lang="ru-RU" dirty="0" err="1"/>
              <a:t>принципі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передусім</a:t>
            </a:r>
            <a:r>
              <a:rPr lang="ru-RU" dirty="0"/>
              <a:t> </a:t>
            </a:r>
            <a:r>
              <a:rPr lang="ru-RU" dirty="0" err="1"/>
              <a:t>передбачає</a:t>
            </a:r>
            <a:r>
              <a:rPr lang="ru-RU" dirty="0"/>
              <a:t> </a:t>
            </a:r>
            <a:r>
              <a:rPr lang="ru-RU" dirty="0" err="1"/>
              <a:t>врахування</a:t>
            </a:r>
            <a:r>
              <a:rPr lang="ru-RU" dirty="0"/>
              <a:t> </a:t>
            </a:r>
            <a:r>
              <a:rPr lang="ru-RU" dirty="0" err="1"/>
              <a:t>рівня</a:t>
            </a:r>
            <a:r>
              <a:rPr lang="ru-RU" dirty="0"/>
              <a:t> </a:t>
            </a:r>
            <a:r>
              <a:rPr lang="ru-RU" dirty="0" err="1"/>
              <a:t>досягнень</a:t>
            </a:r>
            <a:r>
              <a:rPr lang="ru-RU" dirty="0"/>
              <a:t> </a:t>
            </a:r>
            <a:r>
              <a:rPr lang="ru-RU" dirty="0" err="1"/>
              <a:t>учня</a:t>
            </a:r>
            <a:r>
              <a:rPr lang="ru-RU" dirty="0"/>
              <a:t>, а не </a:t>
            </a:r>
            <a:r>
              <a:rPr lang="ru-RU" dirty="0" err="1"/>
              <a:t>ступеня</a:t>
            </a:r>
            <a:r>
              <a:rPr lang="ru-RU" dirty="0"/>
              <a:t> </a:t>
            </a:r>
            <a:r>
              <a:rPr lang="ru-RU" dirty="0" err="1"/>
              <a:t>його</a:t>
            </a:r>
            <a:r>
              <a:rPr lang="ru-RU" dirty="0"/>
              <a:t> </a:t>
            </a:r>
            <a:r>
              <a:rPr lang="ru-RU" dirty="0" err="1"/>
              <a:t>невдач</a:t>
            </a:r>
            <a:r>
              <a:rPr lang="ru-RU" dirty="0"/>
              <a:t>. </a:t>
            </a:r>
            <a:r>
              <a:rPr lang="ru-RU" dirty="0" err="1"/>
              <a:t>Результати</a:t>
            </a:r>
            <a:r>
              <a:rPr lang="ru-RU" dirty="0"/>
              <a:t> </a:t>
            </a:r>
            <a:r>
              <a:rPr lang="ru-RU" dirty="0" err="1"/>
              <a:t>навчальної</a:t>
            </a:r>
            <a:r>
              <a:rPr lang="ru-RU" dirty="0"/>
              <a:t> </a:t>
            </a:r>
            <a:r>
              <a:rPr lang="ru-RU" dirty="0" err="1"/>
              <a:t>діяльності</a:t>
            </a:r>
            <a:r>
              <a:rPr lang="ru-RU" dirty="0"/>
              <a:t> </a:t>
            </a:r>
            <a:r>
              <a:rPr lang="ru-RU" dirty="0" err="1"/>
              <a:t>учнів</a:t>
            </a:r>
            <a:r>
              <a:rPr lang="ru-RU" dirty="0"/>
              <a:t> на </a:t>
            </a:r>
            <a:r>
              <a:rPr lang="ru-RU" dirty="0" err="1"/>
              <a:t>всіх</a:t>
            </a:r>
            <a:r>
              <a:rPr lang="ru-RU" dirty="0"/>
              <a:t> </a:t>
            </a:r>
            <a:r>
              <a:rPr lang="ru-RU" dirty="0" err="1"/>
              <a:t>етапах</a:t>
            </a:r>
            <a:r>
              <a:rPr lang="ru-RU" dirty="0"/>
              <a:t> </a:t>
            </a:r>
            <a:r>
              <a:rPr lang="ru-RU" dirty="0" err="1"/>
              <a:t>шкільної</a:t>
            </a:r>
            <a:r>
              <a:rPr lang="ru-RU" dirty="0"/>
              <a:t> </a:t>
            </a:r>
            <a:r>
              <a:rPr lang="ru-RU" dirty="0" err="1"/>
              <a:t>освіти</a:t>
            </a:r>
            <a:r>
              <a:rPr lang="ru-RU" dirty="0"/>
              <a:t> не </a:t>
            </a:r>
            <a:r>
              <a:rPr lang="ru-RU" dirty="0" err="1"/>
              <a:t>можуть</a:t>
            </a:r>
            <a:r>
              <a:rPr lang="ru-RU" dirty="0"/>
              <a:t> </a:t>
            </a:r>
            <a:r>
              <a:rPr lang="ru-RU" dirty="0" err="1"/>
              <a:t>обмежуватися</a:t>
            </a:r>
            <a:r>
              <a:rPr lang="ru-RU" dirty="0"/>
              <a:t> </a:t>
            </a:r>
            <a:r>
              <a:rPr lang="ru-RU" dirty="0" err="1"/>
              <a:t>знаннями</a:t>
            </a:r>
            <a:r>
              <a:rPr lang="ru-RU" dirty="0"/>
              <a:t>, </a:t>
            </a:r>
            <a:r>
              <a:rPr lang="ru-RU" dirty="0" err="1"/>
              <a:t>уміннями</a:t>
            </a:r>
            <a:r>
              <a:rPr lang="ru-RU" dirty="0"/>
              <a:t>, </a:t>
            </a:r>
            <a:r>
              <a:rPr lang="ru-RU" dirty="0" err="1"/>
              <a:t>навичками</a:t>
            </a:r>
            <a:r>
              <a:rPr lang="ru-RU" dirty="0"/>
              <a:t>, метою </a:t>
            </a:r>
            <a:r>
              <a:rPr lang="ru-RU" dirty="0" err="1"/>
              <a:t>навчання</a:t>
            </a:r>
            <a:r>
              <a:rPr lang="ru-RU" dirty="0"/>
              <a:t> </a:t>
            </a:r>
            <a:r>
              <a:rPr lang="ru-RU" dirty="0" err="1"/>
              <a:t>мають</a:t>
            </a:r>
            <a:r>
              <a:rPr lang="ru-RU" dirty="0"/>
              <a:t> бути </a:t>
            </a:r>
            <a:r>
              <a:rPr lang="ru-RU" dirty="0" err="1"/>
              <a:t>сформовані</a:t>
            </a:r>
            <a:r>
              <a:rPr lang="ru-RU" dirty="0"/>
              <a:t> </a:t>
            </a:r>
            <a:r>
              <a:rPr lang="ru-RU" dirty="0" err="1"/>
              <a:t>компетентності</a:t>
            </a:r>
            <a:r>
              <a:rPr lang="ru-RU" dirty="0"/>
              <a:t>, як </a:t>
            </a:r>
            <a:r>
              <a:rPr lang="ru-RU" dirty="0" err="1"/>
              <a:t>загальна</a:t>
            </a:r>
            <a:r>
              <a:rPr lang="ru-RU" dirty="0"/>
              <a:t> </a:t>
            </a:r>
            <a:r>
              <a:rPr lang="ru-RU" dirty="0" err="1"/>
              <a:t>здатність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базується</a:t>
            </a:r>
            <a:r>
              <a:rPr lang="ru-RU" dirty="0"/>
              <a:t> на </a:t>
            </a:r>
            <a:r>
              <a:rPr lang="ru-RU" dirty="0" err="1"/>
              <a:t>знаннях</a:t>
            </a:r>
            <a:r>
              <a:rPr lang="ru-RU" dirty="0"/>
              <a:t>, </a:t>
            </a:r>
            <a:r>
              <a:rPr lang="ru-RU" dirty="0" err="1"/>
              <a:t>досвіді</a:t>
            </a:r>
            <a:r>
              <a:rPr lang="ru-RU" dirty="0"/>
              <a:t> та </a:t>
            </a:r>
            <a:r>
              <a:rPr lang="ru-RU" dirty="0" err="1"/>
              <a:t>цінностях</a:t>
            </a:r>
            <a:r>
              <a:rPr lang="ru-RU" dirty="0"/>
              <a:t> </a:t>
            </a:r>
            <a:r>
              <a:rPr lang="ru-RU" dirty="0" err="1"/>
              <a:t>особистості</a:t>
            </a:r>
            <a:r>
              <a:rPr lang="ru-RU" dirty="0"/>
              <a:t>. </a:t>
            </a:r>
            <a:r>
              <a:rPr lang="ru-RU" dirty="0" err="1"/>
              <a:t>Орієнтовні</a:t>
            </a:r>
            <a:r>
              <a:rPr lang="ru-RU" dirty="0"/>
              <a:t> </a:t>
            </a:r>
            <a:r>
              <a:rPr lang="ru-RU" dirty="0" err="1"/>
              <a:t>вимоги</a:t>
            </a:r>
            <a:r>
              <a:rPr lang="ru-RU" dirty="0"/>
              <a:t> </a:t>
            </a:r>
            <a:r>
              <a:rPr lang="ru-RU" dirty="0" err="1"/>
              <a:t>оцінювання</a:t>
            </a:r>
            <a:r>
              <a:rPr lang="ru-RU" dirty="0"/>
              <a:t> </a:t>
            </a:r>
            <a:r>
              <a:rPr lang="ru-RU" dirty="0" err="1"/>
              <a:t>навчальних</a:t>
            </a:r>
            <a:r>
              <a:rPr lang="ru-RU" dirty="0"/>
              <a:t> </a:t>
            </a:r>
            <a:r>
              <a:rPr lang="ru-RU" dirty="0" err="1"/>
              <a:t>досягнень</a:t>
            </a:r>
            <a:r>
              <a:rPr lang="ru-RU" dirty="0"/>
              <a:t> </a:t>
            </a:r>
            <a:r>
              <a:rPr lang="ru-RU" dirty="0" err="1"/>
              <a:t>реалізуються</a:t>
            </a:r>
            <a:r>
              <a:rPr lang="ru-RU" dirty="0"/>
              <a:t> в нормах </a:t>
            </a:r>
            <a:r>
              <a:rPr lang="ru-RU" dirty="0" err="1"/>
              <a:t>оцінок</a:t>
            </a:r>
            <a:r>
              <a:rPr lang="ru-RU" dirty="0"/>
              <a:t>, </a:t>
            </a:r>
            <a:r>
              <a:rPr lang="ru-RU" dirty="0" err="1"/>
              <a:t>які</a:t>
            </a:r>
            <a:r>
              <a:rPr lang="ru-RU" dirty="0"/>
              <a:t> </a:t>
            </a:r>
            <a:r>
              <a:rPr lang="ru-RU" dirty="0" err="1"/>
              <a:t>встановлюють</a:t>
            </a:r>
            <a:r>
              <a:rPr lang="ru-RU" dirty="0"/>
              <a:t> </a:t>
            </a:r>
            <a:r>
              <a:rPr lang="ru-RU" dirty="0" err="1"/>
              <a:t>чітке</a:t>
            </a:r>
            <a:r>
              <a:rPr lang="ru-RU" dirty="0"/>
              <a:t> </a:t>
            </a:r>
            <a:r>
              <a:rPr lang="ru-RU" dirty="0" err="1"/>
              <a:t>співвідношення</a:t>
            </a:r>
            <a:r>
              <a:rPr lang="ru-RU" dirty="0"/>
              <a:t> </a:t>
            </a:r>
            <a:r>
              <a:rPr lang="ru-RU" dirty="0" err="1"/>
              <a:t>між</a:t>
            </a:r>
            <a:r>
              <a:rPr lang="ru-RU" dirty="0"/>
              <a:t> </a:t>
            </a:r>
            <a:r>
              <a:rPr lang="ru-RU" dirty="0" err="1"/>
              <a:t>вимогами</a:t>
            </a:r>
            <a:r>
              <a:rPr lang="ru-RU" dirty="0"/>
              <a:t> до </a:t>
            </a:r>
            <a:r>
              <a:rPr lang="ru-RU" dirty="0" err="1"/>
              <a:t>знань</a:t>
            </a:r>
            <a:r>
              <a:rPr lang="ru-RU" dirty="0"/>
              <a:t>, </a:t>
            </a:r>
            <a:r>
              <a:rPr lang="ru-RU" dirty="0" err="1"/>
              <a:t>умінь</a:t>
            </a:r>
            <a:r>
              <a:rPr lang="ru-RU" dirty="0"/>
              <a:t> і </a:t>
            </a:r>
            <a:r>
              <a:rPr lang="ru-RU" dirty="0" err="1"/>
              <a:t>навичок</a:t>
            </a:r>
            <a:r>
              <a:rPr lang="ru-RU" dirty="0"/>
              <a:t>, </a:t>
            </a:r>
            <a:r>
              <a:rPr lang="ru-RU" dirty="0" err="1"/>
              <a:t>які</a:t>
            </a:r>
            <a:r>
              <a:rPr lang="ru-RU" dirty="0"/>
              <a:t> </a:t>
            </a:r>
            <a:r>
              <a:rPr lang="ru-RU" dirty="0" err="1"/>
              <a:t>оцінюються</a:t>
            </a:r>
            <a:r>
              <a:rPr lang="ru-RU" dirty="0"/>
              <a:t>, та </a:t>
            </a:r>
            <a:r>
              <a:rPr lang="ru-RU" dirty="0" err="1"/>
              <a:t>показником</a:t>
            </a:r>
            <a:r>
              <a:rPr lang="ru-RU" dirty="0"/>
              <a:t> </a:t>
            </a:r>
            <a:r>
              <a:rPr lang="ru-RU" dirty="0" err="1"/>
              <a:t>оцінки</a:t>
            </a:r>
            <a:r>
              <a:rPr lang="ru-RU" dirty="0"/>
              <a:t> в балах.</a:t>
            </a:r>
            <a:endParaRPr lang="en-US" dirty="0"/>
          </a:p>
          <a:p>
            <a:endParaRPr lang="en-US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14930-6FBB-4BFE-AAF3-E8B16F06244F}" type="slidenum">
              <a:rPr lang="en-US" altLang="ru-RU" smtClean="0"/>
              <a:pPr/>
              <a:t>24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72479016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kern="1200" dirty="0" err="1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Це</a:t>
            </a:r>
            <a:r>
              <a:rPr lang="ru-RU" sz="1200" b="0" i="0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напрям</a:t>
            </a:r>
            <a:r>
              <a:rPr lang="ru-RU" sz="1200" b="0" i="0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в </a:t>
            </a:r>
            <a:r>
              <a:rPr lang="ru-RU" sz="1200" b="0" i="0" kern="1200" dirty="0" err="1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освіті</a:t>
            </a:r>
            <a:r>
              <a:rPr lang="ru-RU" sz="1200" b="0" i="0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, при </a:t>
            </a:r>
            <a:r>
              <a:rPr lang="ru-RU" sz="1200" b="0" i="0" kern="1200" dirty="0" err="1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якому</a:t>
            </a:r>
            <a:r>
              <a:rPr lang="ru-RU" sz="1200" b="0" i="0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в </a:t>
            </a:r>
            <a:r>
              <a:rPr lang="ru-RU" sz="1200" b="0" i="0" kern="1200" dirty="0" err="1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навчальних</a:t>
            </a:r>
            <a:r>
              <a:rPr lang="ru-RU" sz="1200" b="0" i="0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програмах</a:t>
            </a:r>
            <a:r>
              <a:rPr lang="ru-RU" sz="1200" b="0" i="0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посилюється</a:t>
            </a:r>
            <a:r>
              <a:rPr lang="ru-RU" sz="1200" b="0" i="0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природничонауковий</a:t>
            </a:r>
            <a:r>
              <a:rPr lang="ru-RU" sz="1200" b="0" i="0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компонент + </a:t>
            </a:r>
            <a:r>
              <a:rPr lang="ru-RU" sz="1200" b="0" i="0" kern="1200" dirty="0" err="1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інноваційні</a:t>
            </a:r>
            <a:r>
              <a:rPr lang="ru-RU" sz="1200" b="0" i="0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технології</a:t>
            </a:r>
            <a:r>
              <a:rPr lang="ru-RU" sz="1200" b="0" i="0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. </a:t>
            </a:r>
            <a:r>
              <a:rPr lang="ru-RU" sz="1200" b="0" i="0" kern="1200" dirty="0" err="1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Технології</a:t>
            </a:r>
            <a:r>
              <a:rPr lang="ru-RU" sz="1200" b="0" i="0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використовують</a:t>
            </a:r>
            <a:r>
              <a:rPr lang="ru-RU" sz="1200" b="0" i="0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навіть</a:t>
            </a:r>
            <a:r>
              <a:rPr lang="ru-RU" sz="1200" b="0" i="0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у </a:t>
            </a:r>
            <a:r>
              <a:rPr lang="ru-RU" sz="1200" b="0" i="0" kern="1200" dirty="0" err="1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вивченні</a:t>
            </a:r>
            <a:r>
              <a:rPr lang="ru-RU" sz="1200" b="0" i="0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творчих</a:t>
            </a:r>
            <a:r>
              <a:rPr lang="ru-RU" sz="1200" b="0" i="0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, </a:t>
            </a:r>
            <a:r>
              <a:rPr lang="ru-RU" sz="1200" b="0" i="0" kern="1200" dirty="0" err="1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мистецьких</a:t>
            </a:r>
            <a:r>
              <a:rPr lang="ru-RU" sz="1200" b="0" i="0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дисциплін</a:t>
            </a:r>
            <a:r>
              <a:rPr lang="ru-RU" sz="1200" b="0" i="0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.</a:t>
            </a:r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2685CA-7B92-4581-B652-CE87CE0D4B93}" type="slidenum">
              <a:rPr lang="uk-UA" smtClean="0"/>
              <a:pPr/>
              <a:t>26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3547214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uk-UA" dirty="0"/>
              <a:t>Тестові завдання укладені за змістом презентації. Якщо потрібно, опрацюйте матеріал ще раз і виконайте тестові завдання.</a:t>
            </a:r>
            <a:r>
              <a:rPr lang="en-US" dirty="0"/>
              <a:t> </a:t>
            </a:r>
            <a:r>
              <a:rPr lang="uk-UA" dirty="0"/>
              <a:t>Оберіть найбільш повну, точну і ємку відповідь, виділіть її маркером,  скопіюйте текст слайду і </a:t>
            </a:r>
            <a:r>
              <a:rPr lang="uk-UA" dirty="0" err="1"/>
              <a:t>надішліть</a:t>
            </a:r>
            <a:r>
              <a:rPr lang="uk-UA" dirty="0"/>
              <a:t> на </a:t>
            </a:r>
            <a:r>
              <a:rPr lang="en-US" dirty="0"/>
              <a:t>e-mail</a:t>
            </a:r>
            <a:r>
              <a:rPr lang="uk-UA" dirty="0"/>
              <a:t>  </a:t>
            </a:r>
            <a:r>
              <a:rPr lang="en-US" dirty="0"/>
              <a:t>umancka6@ukr.net</a:t>
            </a:r>
          </a:p>
          <a:p>
            <a:endParaRPr lang="en-US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14930-6FBB-4BFE-AAF3-E8B16F06244F}" type="slidenum">
              <a:rPr lang="en-US" altLang="ru-RU" smtClean="0"/>
              <a:pPr/>
              <a:t>40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24813267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uk-UA" dirty="0"/>
              <a:t>Всі завдання можна надіслати одним файлом на  вказаний </a:t>
            </a:r>
            <a:r>
              <a:rPr lang="en-US" dirty="0"/>
              <a:t>e-mail</a:t>
            </a:r>
            <a:r>
              <a:rPr lang="uk-UA" dirty="0"/>
              <a:t> обсягом не більше 3 сторінок  (кегль  14, інтервал 1,5). Файл підписати власним прізвищем. Виконання практичних завдань є обов'язковим для зарахування годин.</a:t>
            </a:r>
            <a:endParaRPr lang="ru-RU" dirty="0"/>
          </a:p>
          <a:p>
            <a:endParaRPr lang="en-US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14930-6FBB-4BFE-AAF3-E8B16F06244F}" type="slidenum">
              <a:rPr lang="en-US" altLang="ru-RU" smtClean="0"/>
              <a:pPr/>
              <a:t>41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1390278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uk-UA" dirty="0"/>
              <a:t>Ці</a:t>
            </a:r>
            <a:r>
              <a:rPr lang="uk-UA" baseline="0" dirty="0"/>
              <a:t> </a:t>
            </a:r>
            <a:r>
              <a:rPr lang="uk-UA" dirty="0"/>
              <a:t>ключові поняття  відображають  суть змін в освітньому процесі в контексті концептуальних засад Нової української школи. Сучасний учитель має оволодіти цими термінами  та розуміти їх. </a:t>
            </a:r>
            <a:endParaRPr lang="ru-RU" dirty="0"/>
          </a:p>
          <a:p>
            <a:endParaRPr lang="en-US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14930-6FBB-4BFE-AAF3-E8B16F06244F}" type="slidenum">
              <a:rPr lang="en-US" altLang="ru-RU" smtClean="0"/>
              <a:pPr/>
              <a:t>4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8524221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sz="1200" b="1" i="0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Підходи навчання</a:t>
            </a:r>
            <a:r>
              <a:rPr lang="uk-UA" sz="1200" b="0" i="0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 — способи впорядкованої </a:t>
            </a:r>
            <a:r>
              <a:rPr lang="uk-UA" sz="1200" b="0" i="0" kern="1200" dirty="0" err="1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взаємозвязаної</a:t>
            </a:r>
            <a:r>
              <a:rPr lang="uk-UA" sz="1200" b="0" i="0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діяльності вчителя і учнів, спрямованої на вирішення завдань освіти. З поняттям «метод навчання» пов'язане поняття «</a:t>
            </a:r>
            <a:r>
              <a:rPr lang="uk-UA" sz="1200" b="0" i="0" kern="1200" dirty="0" err="1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при¬йом</a:t>
            </a:r>
            <a:r>
              <a:rPr lang="uk-UA" sz="1200" b="0" i="0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навчання».</a:t>
            </a:r>
            <a:endParaRPr lang="en-US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14930-6FBB-4BFE-AAF3-E8B16F06244F}" type="slidenum">
              <a:rPr lang="en-US" altLang="ru-RU" smtClean="0"/>
              <a:pPr/>
              <a:t>5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5665663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sz="1200" b="0" i="0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Зміст освітньої галузі ґрунтується на принципі наступності між початковою та основною, основною і старшою школою, між загальною середньою і вищою освітою. Зокрема, він враховує природознавчу підготовку учнів початкової школи </a:t>
            </a:r>
            <a:endParaRPr lang="en-US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14930-6FBB-4BFE-AAF3-E8B16F06244F}" type="slidenum">
              <a:rPr lang="en-US" altLang="ru-RU" smtClean="0"/>
              <a:pPr/>
              <a:t>6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8132003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88900" indent="0">
              <a:buNone/>
            </a:pPr>
            <a:r>
              <a:rPr lang="uk-UA" dirty="0"/>
              <a:t>Загальноприродничий компонент забезпечує формування в учнів основи </a:t>
            </a:r>
            <a:r>
              <a:rPr lang="uk-UA" i="1" dirty="0"/>
              <a:t>цілісного уявлення </a:t>
            </a:r>
            <a:r>
              <a:rPr lang="uk-UA" dirty="0"/>
              <a:t>про природу і місце людини в ній; пропедевтичну підготовку учнів до вивчення окремих навчальних предметів; розвиток ціннісних орієнтацій учнів у різних сферах життєдіяльності та їх </a:t>
            </a:r>
            <a:r>
              <a:rPr lang="uk-UA" i="1" dirty="0"/>
              <a:t>адекватній поведінці </a:t>
            </a:r>
            <a:r>
              <a:rPr lang="uk-UA" dirty="0"/>
              <a:t>в навколишньому природному середовищі.</a:t>
            </a:r>
          </a:p>
          <a:p>
            <a:pPr marL="8890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dirty="0"/>
              <a:t>Біологічний компонент забезпечує засвоєння учнями знань про закономірності функціонування живих систем, їх розвиток  і взаємодію, взаємозв'язок із неживою природою; оволодіння основними методами пізнання живої природи; розуміння біологічної картини світу; цінності таких категорій, як знання, життя, природа, здоров'я; формування свідомого ставлення до екологічних проблем, усвідомлення екологічної етики; застосування знань з біології у повсякденному житті та майбутній професійній діяльності, оцінювання їх ролі для суспільного розвитку, перспектив розвитку біології як науки та її значення у забезпеченні існування біосфери.</a:t>
            </a:r>
          </a:p>
          <a:p>
            <a:pPr marL="8890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dirty="0"/>
              <a:t>Екологічний компонент забезпечує формування в учнів екологічної свідомості; дотримання правил екологічно безпечної поведінки в навколишньому природному середовищі.</a:t>
            </a:r>
          </a:p>
          <a:p>
            <a:endParaRPr lang="en-US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14930-6FBB-4BFE-AAF3-E8B16F06244F}" type="slidenum">
              <a:rPr lang="en-US" altLang="ru-RU" smtClean="0"/>
              <a:pPr/>
              <a:t>7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9475261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73050" indent="0" algn="just">
              <a:buNone/>
            </a:pPr>
            <a:r>
              <a:rPr lang="uk-UA" dirty="0"/>
              <a:t>У кожній темі програми визначено предметний зміст, що розкриває спільні для всіх навчальних предметів </a:t>
            </a:r>
            <a:r>
              <a:rPr lang="uk-UA" b="1" i="1" dirty="0"/>
              <a:t>наскрізні змістові лінії</a:t>
            </a:r>
            <a:r>
              <a:rPr lang="uk-UA" b="1" dirty="0"/>
              <a:t>.</a:t>
            </a:r>
            <a:r>
              <a:rPr lang="uk-UA" sz="1400" dirty="0"/>
              <a:t>  Наскрізні змістові лінії є </a:t>
            </a:r>
            <a:r>
              <a:rPr lang="uk-UA" dirty="0"/>
              <a:t>засобом </a:t>
            </a:r>
            <a:r>
              <a:rPr lang="uk-UA" i="1" dirty="0"/>
              <a:t>інтеграції</a:t>
            </a:r>
            <a:r>
              <a:rPr lang="uk-UA" dirty="0"/>
              <a:t> навчального </a:t>
            </a:r>
            <a:r>
              <a:rPr lang="uk-UA" i="1" dirty="0"/>
              <a:t>змісту</a:t>
            </a:r>
            <a:r>
              <a:rPr lang="uk-UA" dirty="0"/>
              <a:t>; відображають провідні соціально й особистісно значущі ідеї, що послідовно розкриваються у процесі навчання і виховання учнів; корелюють з ключовими </a:t>
            </a:r>
            <a:r>
              <a:rPr lang="uk-UA" dirty="0" err="1"/>
              <a:t>компетентностями</a:t>
            </a:r>
            <a:r>
              <a:rPr lang="uk-UA" dirty="0"/>
              <a:t>, опанування яких забезпечує формування ціннісних і світоглядних орієнтацій учня, що визначають його </a:t>
            </a:r>
            <a:r>
              <a:rPr lang="uk-UA" i="1" dirty="0"/>
              <a:t>поведінку в  життєвих ситуаціях. </a:t>
            </a:r>
          </a:p>
          <a:p>
            <a:pPr marL="273050" indent="0">
              <a:buNone/>
            </a:pPr>
            <a:r>
              <a:rPr lang="uk-UA" sz="1400" dirty="0"/>
              <a:t>Реалізація наскрізних змістових ліній </a:t>
            </a:r>
            <a:r>
              <a:rPr lang="uk-UA" dirty="0"/>
              <a:t>полягає у відповідному трактуванні навчального змісту тем програми.</a:t>
            </a:r>
            <a:r>
              <a:rPr lang="uk-UA" baseline="0" dirty="0"/>
              <a:t> Чи можливе </a:t>
            </a:r>
            <a:endParaRPr lang="uk-UA" dirty="0"/>
          </a:p>
          <a:p>
            <a:pPr marL="273050" indent="-273050" algn="just"/>
            <a:r>
              <a:rPr lang="uk-UA" dirty="0"/>
              <a:t>будь-яке розширення чи поглиблення вивчення змісту тем програми з метою реалізації всіх змістових ліній? У пояснювальній записці зазначено, на що орієнтувати учнів кожного класу, а в описі змістових ліній показана </a:t>
            </a:r>
            <a:r>
              <a:rPr lang="uk-UA" dirty="0" err="1"/>
              <a:t>дотичність</a:t>
            </a:r>
            <a:r>
              <a:rPr lang="uk-UA" dirty="0"/>
              <a:t> кожної з них щодо формування ключових </a:t>
            </a:r>
            <a:r>
              <a:rPr lang="uk-UA" dirty="0" err="1"/>
              <a:t>компетентностей</a:t>
            </a:r>
            <a:r>
              <a:rPr lang="uk-UA" dirty="0"/>
              <a:t>.</a:t>
            </a:r>
            <a:endParaRPr lang="uk-UA" i="1" dirty="0"/>
          </a:p>
          <a:p>
            <a:endParaRPr lang="en-US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14930-6FBB-4BFE-AAF3-E8B16F06244F}" type="slidenum">
              <a:rPr lang="en-US" altLang="ru-RU" smtClean="0"/>
              <a:pPr/>
              <a:t>8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5308480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73050" indent="0" algn="just">
              <a:buNone/>
            </a:pPr>
            <a:r>
              <a:rPr lang="uk-UA" dirty="0"/>
              <a:t>У кожній темі програми визначено предметний зміст, що розкриває спільні для всіх навчальних предметів </a:t>
            </a:r>
            <a:r>
              <a:rPr lang="uk-UA" b="1" i="1" dirty="0"/>
              <a:t>наскрізні змістові лінії</a:t>
            </a:r>
            <a:r>
              <a:rPr lang="uk-UA" b="1" dirty="0"/>
              <a:t>.</a:t>
            </a:r>
            <a:r>
              <a:rPr lang="uk-UA" sz="1400" dirty="0"/>
              <a:t>  Наскрізні змістові лінії є </a:t>
            </a:r>
            <a:r>
              <a:rPr lang="uk-UA" dirty="0"/>
              <a:t>засобом </a:t>
            </a:r>
            <a:r>
              <a:rPr lang="uk-UA" i="1" dirty="0"/>
              <a:t>інтеграції</a:t>
            </a:r>
            <a:r>
              <a:rPr lang="uk-UA" dirty="0"/>
              <a:t> навчального </a:t>
            </a:r>
            <a:r>
              <a:rPr lang="uk-UA" i="1" dirty="0"/>
              <a:t>змісту</a:t>
            </a:r>
            <a:r>
              <a:rPr lang="uk-UA" dirty="0"/>
              <a:t>; відображають провідні соціально й особистісно значущі ідеї, що послідовно розкриваються у процесі навчання і виховання учнів; корелюють з ключовими </a:t>
            </a:r>
            <a:r>
              <a:rPr lang="uk-UA" dirty="0" err="1"/>
              <a:t>компетентностями</a:t>
            </a:r>
            <a:r>
              <a:rPr lang="uk-UA" dirty="0"/>
              <a:t>, опанування яких забезпечує формування ціннісних і світоглядних орієнтацій учня, що визначають його </a:t>
            </a:r>
            <a:r>
              <a:rPr lang="uk-UA" i="1" dirty="0"/>
              <a:t>поведінку в  життєвих ситуаціях. </a:t>
            </a:r>
          </a:p>
          <a:p>
            <a:pPr marL="273050" indent="0">
              <a:buNone/>
            </a:pPr>
            <a:r>
              <a:rPr lang="uk-UA" sz="1400" dirty="0"/>
              <a:t>Реалізація наскрізних змістових ліній </a:t>
            </a:r>
            <a:r>
              <a:rPr lang="uk-UA" dirty="0"/>
              <a:t>полягає у відповідному трактуванні навчального змісту тем програми.</a:t>
            </a:r>
            <a:r>
              <a:rPr lang="uk-UA" baseline="0" dirty="0"/>
              <a:t> Чи можливе </a:t>
            </a:r>
            <a:endParaRPr lang="uk-UA" dirty="0"/>
          </a:p>
          <a:p>
            <a:pPr marL="273050" indent="-273050" algn="just"/>
            <a:r>
              <a:rPr lang="uk-UA" dirty="0"/>
              <a:t>будь-яке розширення чи поглиблення вивчення змісту тем програми з метою реалізації всіх змістових ліній? У пояснювальній записці зазначено, на що орієнтувати учнів кожного класу, а в описі змістових ліній показана </a:t>
            </a:r>
            <a:r>
              <a:rPr lang="uk-UA" dirty="0" err="1"/>
              <a:t>дотичність</a:t>
            </a:r>
            <a:r>
              <a:rPr lang="uk-UA" dirty="0"/>
              <a:t> кожної з них щодо формування ключових </a:t>
            </a:r>
            <a:r>
              <a:rPr lang="uk-UA" dirty="0" err="1"/>
              <a:t>компетентностей</a:t>
            </a:r>
            <a:r>
              <a:rPr lang="uk-UA" dirty="0"/>
              <a:t>.</a:t>
            </a:r>
            <a:endParaRPr lang="uk-UA" i="1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14930-6FBB-4BFE-AAF3-E8B16F06244F}" type="slidenum">
              <a:rPr lang="en-US" altLang="ru-RU" smtClean="0"/>
              <a:pPr/>
              <a:t>9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4970627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Які ж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якості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необхідні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людині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в будь-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якій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професійній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діяльності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? Дж. Равен, автор книги "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Компетентність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у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сучасному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суспільстві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", на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основі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проведених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досліджень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так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відповідає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на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це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запитання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:</a:t>
            </a:r>
          </a:p>
          <a:p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здатність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працювати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самостійно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без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постійного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керівництва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;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здатність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брати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на себе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відповідальність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за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власною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ініціативою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;</a:t>
            </a:r>
          </a:p>
          <a:p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здатність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виявляти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ініціативу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, не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питаючи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інших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,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чи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слід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це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робити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;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готовність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помічати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проблеми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та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шукати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шляхи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їх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вирішення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;</a:t>
            </a:r>
          </a:p>
          <a:p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уміння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аналізувати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нові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ситуації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й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застосовувати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вже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наявні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знання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для такого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аналізу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;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здатність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ладити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з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іншими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;</a:t>
            </a:r>
          </a:p>
          <a:p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здатність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засвоювати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будь-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які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знання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за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власною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ініціативою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;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уміння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приймати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рішення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на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основі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здорових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суджень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.</a:t>
            </a:r>
          </a:p>
          <a:p>
            <a:r>
              <a:rPr lang="uk-UA" sz="1600" dirty="0"/>
              <a:t>Ключові компетентності </a:t>
            </a:r>
            <a:r>
              <a:rPr lang="uk-UA" sz="1200" dirty="0"/>
              <a:t>визначені Концепцією Нової української школи.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А з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чим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мають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бути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пов</a:t>
            </a:r>
            <a:r>
              <a:rPr lang="en-US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’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язані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міжгалузеві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чи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предметні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компетентності</a:t>
            </a:r>
            <a:r>
              <a:rPr lang="ru-RU" sz="1200" b="0" i="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?</a:t>
            </a:r>
          </a:p>
          <a:p>
            <a:endParaRPr lang="en-US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14930-6FBB-4BFE-AAF3-E8B16F06244F}" type="slidenum">
              <a:rPr lang="en-US" altLang="ru-RU" smtClean="0"/>
              <a:pPr/>
              <a:t>10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2534837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5" name="Rectangle 73"/>
          <p:cNvSpPr>
            <a:spLocks noChangeArrowheads="1"/>
          </p:cNvSpPr>
          <p:nvPr/>
        </p:nvSpPr>
        <p:spPr bwMode="gray">
          <a:xfrm>
            <a:off x="1698625" y="3705225"/>
            <a:ext cx="742950" cy="74295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16" name="Rectangle 44" descr="3"/>
          <p:cNvSpPr>
            <a:spLocks noChangeArrowheads="1"/>
          </p:cNvSpPr>
          <p:nvPr/>
        </p:nvSpPr>
        <p:spPr bwMode="gray">
          <a:xfrm>
            <a:off x="2492375" y="4510088"/>
            <a:ext cx="742950" cy="744537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06" name="Rectangle 34" descr="5"/>
          <p:cNvSpPr>
            <a:spLocks noChangeArrowheads="1"/>
          </p:cNvSpPr>
          <p:nvPr/>
        </p:nvSpPr>
        <p:spPr bwMode="gray">
          <a:xfrm>
            <a:off x="915988" y="4510088"/>
            <a:ext cx="742950" cy="744537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31" name="Rectangle 59"/>
          <p:cNvSpPr>
            <a:spLocks noChangeArrowheads="1"/>
          </p:cNvSpPr>
          <p:nvPr/>
        </p:nvSpPr>
        <p:spPr bwMode="gray">
          <a:xfrm>
            <a:off x="1703388" y="5314950"/>
            <a:ext cx="742950" cy="74295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26" name="Rectangle 54"/>
          <p:cNvSpPr>
            <a:spLocks noChangeArrowheads="1"/>
          </p:cNvSpPr>
          <p:nvPr/>
        </p:nvSpPr>
        <p:spPr bwMode="gray">
          <a:xfrm>
            <a:off x="128588" y="3705225"/>
            <a:ext cx="742950" cy="74295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28" name="Rectangle 56"/>
          <p:cNvSpPr>
            <a:spLocks noChangeArrowheads="1"/>
          </p:cNvSpPr>
          <p:nvPr/>
        </p:nvSpPr>
        <p:spPr bwMode="gray">
          <a:xfrm>
            <a:off x="2492375" y="3705225"/>
            <a:ext cx="742950" cy="74295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147" name="Group 75"/>
          <p:cNvGrpSpPr>
            <a:grpSpLocks/>
          </p:cNvGrpSpPr>
          <p:nvPr/>
        </p:nvGrpSpPr>
        <p:grpSpPr bwMode="auto">
          <a:xfrm>
            <a:off x="112713" y="5954713"/>
            <a:ext cx="8936037" cy="631825"/>
            <a:chOff x="71" y="3751"/>
            <a:chExt cx="5629" cy="398"/>
          </a:xfrm>
        </p:grpSpPr>
        <p:sp>
          <p:nvSpPr>
            <p:cNvPr id="3096" name="Freeform 24"/>
            <p:cNvSpPr>
              <a:spLocks/>
            </p:cNvSpPr>
            <p:nvPr userDrawn="1"/>
          </p:nvSpPr>
          <p:spPr bwMode="gray">
            <a:xfrm>
              <a:off x="71" y="3751"/>
              <a:ext cx="5626" cy="349"/>
            </a:xfrm>
            <a:custGeom>
              <a:avLst/>
              <a:gdLst>
                <a:gd name="T0" fmla="*/ 5626 w 5626"/>
                <a:gd name="T1" fmla="*/ 349 h 349"/>
                <a:gd name="T2" fmla="*/ 0 w 5626"/>
                <a:gd name="T3" fmla="*/ 349 h 349"/>
                <a:gd name="T4" fmla="*/ 0 w 5626"/>
                <a:gd name="T5" fmla="*/ 187 h 349"/>
                <a:gd name="T6" fmla="*/ 0 w 5626"/>
                <a:gd name="T7" fmla="*/ 114 h 349"/>
                <a:gd name="T8" fmla="*/ 4064 w 5626"/>
                <a:gd name="T9" fmla="*/ 118 h 349"/>
                <a:gd name="T10" fmla="*/ 4329 w 5626"/>
                <a:gd name="T11" fmla="*/ 0 h 349"/>
                <a:gd name="T12" fmla="*/ 5623 w 5626"/>
                <a:gd name="T13" fmla="*/ 0 h 349"/>
                <a:gd name="T14" fmla="*/ 5626 w 5626"/>
                <a:gd name="T15" fmla="*/ 349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26" h="349">
                  <a:moveTo>
                    <a:pt x="5626" y="349"/>
                  </a:moveTo>
                  <a:lnTo>
                    <a:pt x="0" y="349"/>
                  </a:lnTo>
                  <a:lnTo>
                    <a:pt x="0" y="187"/>
                  </a:lnTo>
                  <a:lnTo>
                    <a:pt x="0" y="114"/>
                  </a:lnTo>
                  <a:cubicBezTo>
                    <a:pt x="678" y="103"/>
                    <a:pt x="3343" y="137"/>
                    <a:pt x="4064" y="118"/>
                  </a:cubicBezTo>
                  <a:lnTo>
                    <a:pt x="4329" y="0"/>
                  </a:lnTo>
                  <a:lnTo>
                    <a:pt x="5623" y="0"/>
                  </a:lnTo>
                  <a:lnTo>
                    <a:pt x="5626" y="34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97" name="Freeform 25"/>
            <p:cNvSpPr>
              <a:spLocks/>
            </p:cNvSpPr>
            <p:nvPr userDrawn="1"/>
          </p:nvSpPr>
          <p:spPr bwMode="gray">
            <a:xfrm>
              <a:off x="71" y="3800"/>
              <a:ext cx="5626" cy="349"/>
            </a:xfrm>
            <a:custGeom>
              <a:avLst/>
              <a:gdLst>
                <a:gd name="T0" fmla="*/ 5626 w 5626"/>
                <a:gd name="T1" fmla="*/ 349 h 349"/>
                <a:gd name="T2" fmla="*/ 0 w 5626"/>
                <a:gd name="T3" fmla="*/ 349 h 349"/>
                <a:gd name="T4" fmla="*/ 0 w 5626"/>
                <a:gd name="T5" fmla="*/ 187 h 349"/>
                <a:gd name="T6" fmla="*/ 0 w 5626"/>
                <a:gd name="T7" fmla="*/ 114 h 349"/>
                <a:gd name="T8" fmla="*/ 4082 w 5626"/>
                <a:gd name="T9" fmla="*/ 118 h 349"/>
                <a:gd name="T10" fmla="*/ 4345 w 5626"/>
                <a:gd name="T11" fmla="*/ 0 h 349"/>
                <a:gd name="T12" fmla="*/ 5623 w 5626"/>
                <a:gd name="T13" fmla="*/ 6 h 349"/>
                <a:gd name="T14" fmla="*/ 5626 w 5626"/>
                <a:gd name="T15" fmla="*/ 349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26" h="349">
                  <a:moveTo>
                    <a:pt x="5626" y="349"/>
                  </a:moveTo>
                  <a:lnTo>
                    <a:pt x="0" y="349"/>
                  </a:lnTo>
                  <a:lnTo>
                    <a:pt x="0" y="187"/>
                  </a:lnTo>
                  <a:lnTo>
                    <a:pt x="0" y="114"/>
                  </a:lnTo>
                  <a:cubicBezTo>
                    <a:pt x="680" y="103"/>
                    <a:pt x="3358" y="137"/>
                    <a:pt x="4082" y="118"/>
                  </a:cubicBezTo>
                  <a:lnTo>
                    <a:pt x="4345" y="0"/>
                  </a:lnTo>
                  <a:lnTo>
                    <a:pt x="5623" y="6"/>
                  </a:lnTo>
                  <a:lnTo>
                    <a:pt x="5626" y="3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98" name="Freeform 26"/>
            <p:cNvSpPr>
              <a:spLocks/>
            </p:cNvSpPr>
            <p:nvPr userDrawn="1"/>
          </p:nvSpPr>
          <p:spPr bwMode="gray">
            <a:xfrm>
              <a:off x="4209" y="3833"/>
              <a:ext cx="1491" cy="88"/>
            </a:xfrm>
            <a:custGeom>
              <a:avLst/>
              <a:gdLst>
                <a:gd name="T0" fmla="*/ 0 w 1491"/>
                <a:gd name="T1" fmla="*/ 84 h 88"/>
                <a:gd name="T2" fmla="*/ 223 w 1491"/>
                <a:gd name="T3" fmla="*/ 0 h 88"/>
                <a:gd name="T4" fmla="*/ 1491 w 1491"/>
                <a:gd name="T5" fmla="*/ 0 h 88"/>
                <a:gd name="T6" fmla="*/ 1488 w 1491"/>
                <a:gd name="T7" fmla="*/ 60 h 88"/>
                <a:gd name="T8" fmla="*/ 383 w 1491"/>
                <a:gd name="T9" fmla="*/ 59 h 88"/>
                <a:gd name="T10" fmla="*/ 273 w 1491"/>
                <a:gd name="T11" fmla="*/ 88 h 88"/>
                <a:gd name="T12" fmla="*/ 0 w 1491"/>
                <a:gd name="T13" fmla="*/ 8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1" h="88">
                  <a:moveTo>
                    <a:pt x="0" y="84"/>
                  </a:moveTo>
                  <a:lnTo>
                    <a:pt x="223" y="0"/>
                  </a:lnTo>
                  <a:lnTo>
                    <a:pt x="1491" y="0"/>
                  </a:lnTo>
                  <a:lnTo>
                    <a:pt x="1488" y="60"/>
                  </a:lnTo>
                  <a:lnTo>
                    <a:pt x="383" y="59"/>
                  </a:lnTo>
                  <a:lnTo>
                    <a:pt x="273" y="88"/>
                  </a:lnTo>
                  <a:lnTo>
                    <a:pt x="0" y="84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079" name="Group 7"/>
          <p:cNvGrpSpPr>
            <a:grpSpLocks/>
          </p:cNvGrpSpPr>
          <p:nvPr/>
        </p:nvGrpSpPr>
        <p:grpSpPr bwMode="auto">
          <a:xfrm rot="10800000">
            <a:off x="6003925" y="1778000"/>
            <a:ext cx="2768600" cy="779463"/>
            <a:chOff x="1566" y="164"/>
            <a:chExt cx="1455" cy="425"/>
          </a:xfrm>
        </p:grpSpPr>
        <p:sp>
          <p:nvSpPr>
            <p:cNvPr id="3080" name="Freeform 8"/>
            <p:cNvSpPr>
              <a:spLocks/>
            </p:cNvSpPr>
            <p:nvPr/>
          </p:nvSpPr>
          <p:spPr bwMode="gray">
            <a:xfrm>
              <a:off x="1892" y="468"/>
              <a:ext cx="39" cy="121"/>
            </a:xfrm>
            <a:custGeom>
              <a:avLst/>
              <a:gdLst>
                <a:gd name="T0" fmla="*/ 37 w 39"/>
                <a:gd name="T1" fmla="*/ 36 h 121"/>
                <a:gd name="T2" fmla="*/ 35 w 39"/>
                <a:gd name="T3" fmla="*/ 36 h 121"/>
                <a:gd name="T4" fmla="*/ 30 w 39"/>
                <a:gd name="T5" fmla="*/ 36 h 121"/>
                <a:gd name="T6" fmla="*/ 22 w 39"/>
                <a:gd name="T7" fmla="*/ 34 h 121"/>
                <a:gd name="T8" fmla="*/ 15 w 39"/>
                <a:gd name="T9" fmla="*/ 30 h 121"/>
                <a:gd name="T10" fmla="*/ 7 w 39"/>
                <a:gd name="T11" fmla="*/ 23 h 121"/>
                <a:gd name="T12" fmla="*/ 3 w 39"/>
                <a:gd name="T13" fmla="*/ 13 h 121"/>
                <a:gd name="T14" fmla="*/ 0 w 39"/>
                <a:gd name="T15" fmla="*/ 0 h 121"/>
                <a:gd name="T16" fmla="*/ 3 w 39"/>
                <a:gd name="T17" fmla="*/ 0 h 121"/>
                <a:gd name="T18" fmla="*/ 7 w 39"/>
                <a:gd name="T19" fmla="*/ 1 h 121"/>
                <a:gd name="T20" fmla="*/ 15 w 39"/>
                <a:gd name="T21" fmla="*/ 3 h 121"/>
                <a:gd name="T22" fmla="*/ 23 w 39"/>
                <a:gd name="T23" fmla="*/ 5 h 121"/>
                <a:gd name="T24" fmla="*/ 30 w 39"/>
                <a:gd name="T25" fmla="*/ 11 h 121"/>
                <a:gd name="T26" fmla="*/ 37 w 39"/>
                <a:gd name="T27" fmla="*/ 20 h 121"/>
                <a:gd name="T28" fmla="*/ 39 w 39"/>
                <a:gd name="T29" fmla="*/ 34 h 121"/>
                <a:gd name="T30" fmla="*/ 39 w 39"/>
                <a:gd name="T31" fmla="*/ 121 h 121"/>
                <a:gd name="T32" fmla="*/ 37 w 39"/>
                <a:gd name="T33" fmla="*/ 121 h 121"/>
                <a:gd name="T34" fmla="*/ 37 w 39"/>
                <a:gd name="T35" fmla="*/ 3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121">
                  <a:moveTo>
                    <a:pt x="37" y="36"/>
                  </a:moveTo>
                  <a:lnTo>
                    <a:pt x="35" y="36"/>
                  </a:lnTo>
                  <a:lnTo>
                    <a:pt x="30" y="36"/>
                  </a:lnTo>
                  <a:lnTo>
                    <a:pt x="22" y="34"/>
                  </a:lnTo>
                  <a:lnTo>
                    <a:pt x="15" y="30"/>
                  </a:lnTo>
                  <a:lnTo>
                    <a:pt x="7" y="23"/>
                  </a:lnTo>
                  <a:lnTo>
                    <a:pt x="3" y="13"/>
                  </a:lnTo>
                  <a:lnTo>
                    <a:pt x="0" y="0"/>
                  </a:lnTo>
                  <a:lnTo>
                    <a:pt x="3" y="0"/>
                  </a:lnTo>
                  <a:lnTo>
                    <a:pt x="7" y="1"/>
                  </a:lnTo>
                  <a:lnTo>
                    <a:pt x="15" y="3"/>
                  </a:lnTo>
                  <a:lnTo>
                    <a:pt x="23" y="5"/>
                  </a:lnTo>
                  <a:lnTo>
                    <a:pt x="30" y="11"/>
                  </a:lnTo>
                  <a:lnTo>
                    <a:pt x="37" y="20"/>
                  </a:lnTo>
                  <a:lnTo>
                    <a:pt x="39" y="34"/>
                  </a:lnTo>
                  <a:lnTo>
                    <a:pt x="39" y="121"/>
                  </a:lnTo>
                  <a:lnTo>
                    <a:pt x="37" y="121"/>
                  </a:lnTo>
                  <a:lnTo>
                    <a:pt x="37" y="36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1" name="Freeform 9"/>
            <p:cNvSpPr>
              <a:spLocks/>
            </p:cNvSpPr>
            <p:nvPr/>
          </p:nvSpPr>
          <p:spPr bwMode="gray">
            <a:xfrm>
              <a:off x="2271" y="450"/>
              <a:ext cx="45" cy="139"/>
            </a:xfrm>
            <a:custGeom>
              <a:avLst/>
              <a:gdLst>
                <a:gd name="T0" fmla="*/ 3 w 45"/>
                <a:gd name="T1" fmla="*/ 42 h 139"/>
                <a:gd name="T2" fmla="*/ 6 w 45"/>
                <a:gd name="T3" fmla="*/ 42 h 139"/>
                <a:gd name="T4" fmla="*/ 12 w 45"/>
                <a:gd name="T5" fmla="*/ 42 h 139"/>
                <a:gd name="T6" fmla="*/ 20 w 45"/>
                <a:gd name="T7" fmla="*/ 39 h 139"/>
                <a:gd name="T8" fmla="*/ 29 w 45"/>
                <a:gd name="T9" fmla="*/ 35 h 139"/>
                <a:gd name="T10" fmla="*/ 37 w 45"/>
                <a:gd name="T11" fmla="*/ 27 h 139"/>
                <a:gd name="T12" fmla="*/ 43 w 45"/>
                <a:gd name="T13" fmla="*/ 17 h 139"/>
                <a:gd name="T14" fmla="*/ 45 w 45"/>
                <a:gd name="T15" fmla="*/ 2 h 139"/>
                <a:gd name="T16" fmla="*/ 43 w 45"/>
                <a:gd name="T17" fmla="*/ 0 h 139"/>
                <a:gd name="T18" fmla="*/ 37 w 45"/>
                <a:gd name="T19" fmla="*/ 2 h 139"/>
                <a:gd name="T20" fmla="*/ 29 w 45"/>
                <a:gd name="T21" fmla="*/ 3 h 139"/>
                <a:gd name="T22" fmla="*/ 19 w 45"/>
                <a:gd name="T23" fmla="*/ 7 h 139"/>
                <a:gd name="T24" fmla="*/ 11 w 45"/>
                <a:gd name="T25" fmla="*/ 14 h 139"/>
                <a:gd name="T26" fmla="*/ 4 w 45"/>
                <a:gd name="T27" fmla="*/ 23 h 139"/>
                <a:gd name="T28" fmla="*/ 0 w 45"/>
                <a:gd name="T29" fmla="*/ 39 h 139"/>
                <a:gd name="T30" fmla="*/ 0 w 45"/>
                <a:gd name="T31" fmla="*/ 139 h 139"/>
                <a:gd name="T32" fmla="*/ 3 w 45"/>
                <a:gd name="T33" fmla="*/ 139 h 139"/>
                <a:gd name="T34" fmla="*/ 3 w 45"/>
                <a:gd name="T35" fmla="*/ 42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" h="139">
                  <a:moveTo>
                    <a:pt x="3" y="42"/>
                  </a:moveTo>
                  <a:lnTo>
                    <a:pt x="6" y="42"/>
                  </a:lnTo>
                  <a:lnTo>
                    <a:pt x="12" y="42"/>
                  </a:lnTo>
                  <a:lnTo>
                    <a:pt x="20" y="39"/>
                  </a:lnTo>
                  <a:lnTo>
                    <a:pt x="29" y="35"/>
                  </a:lnTo>
                  <a:lnTo>
                    <a:pt x="37" y="27"/>
                  </a:lnTo>
                  <a:lnTo>
                    <a:pt x="43" y="17"/>
                  </a:lnTo>
                  <a:lnTo>
                    <a:pt x="45" y="2"/>
                  </a:lnTo>
                  <a:lnTo>
                    <a:pt x="43" y="0"/>
                  </a:lnTo>
                  <a:lnTo>
                    <a:pt x="37" y="2"/>
                  </a:lnTo>
                  <a:lnTo>
                    <a:pt x="29" y="3"/>
                  </a:lnTo>
                  <a:lnTo>
                    <a:pt x="19" y="7"/>
                  </a:lnTo>
                  <a:lnTo>
                    <a:pt x="11" y="14"/>
                  </a:lnTo>
                  <a:lnTo>
                    <a:pt x="4" y="23"/>
                  </a:lnTo>
                  <a:lnTo>
                    <a:pt x="0" y="39"/>
                  </a:lnTo>
                  <a:lnTo>
                    <a:pt x="0" y="139"/>
                  </a:lnTo>
                  <a:lnTo>
                    <a:pt x="3" y="139"/>
                  </a:lnTo>
                  <a:lnTo>
                    <a:pt x="3" y="42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2" name="Freeform 10"/>
            <p:cNvSpPr>
              <a:spLocks/>
            </p:cNvSpPr>
            <p:nvPr/>
          </p:nvSpPr>
          <p:spPr bwMode="gray">
            <a:xfrm>
              <a:off x="1765" y="378"/>
              <a:ext cx="146" cy="211"/>
            </a:xfrm>
            <a:custGeom>
              <a:avLst/>
              <a:gdLst>
                <a:gd name="T0" fmla="*/ 68 w 146"/>
                <a:gd name="T1" fmla="*/ 67 h 211"/>
                <a:gd name="T2" fmla="*/ 67 w 146"/>
                <a:gd name="T3" fmla="*/ 67 h 211"/>
                <a:gd name="T4" fmla="*/ 60 w 146"/>
                <a:gd name="T5" fmla="*/ 66 h 211"/>
                <a:gd name="T6" fmla="*/ 50 w 146"/>
                <a:gd name="T7" fmla="*/ 64 h 211"/>
                <a:gd name="T8" fmla="*/ 41 w 146"/>
                <a:gd name="T9" fmla="*/ 62 h 211"/>
                <a:gd name="T10" fmla="*/ 29 w 146"/>
                <a:gd name="T11" fmla="*/ 55 h 211"/>
                <a:gd name="T12" fmla="*/ 18 w 146"/>
                <a:gd name="T13" fmla="*/ 47 h 211"/>
                <a:gd name="T14" fmla="*/ 10 w 146"/>
                <a:gd name="T15" fmla="*/ 35 h 211"/>
                <a:gd name="T16" fmla="*/ 3 w 146"/>
                <a:gd name="T17" fmla="*/ 20 h 211"/>
                <a:gd name="T18" fmla="*/ 0 w 146"/>
                <a:gd name="T19" fmla="*/ 0 h 211"/>
                <a:gd name="T20" fmla="*/ 3 w 146"/>
                <a:gd name="T21" fmla="*/ 0 h 211"/>
                <a:gd name="T22" fmla="*/ 10 w 146"/>
                <a:gd name="T23" fmla="*/ 0 h 211"/>
                <a:gd name="T24" fmla="*/ 19 w 146"/>
                <a:gd name="T25" fmla="*/ 0 h 211"/>
                <a:gd name="T26" fmla="*/ 30 w 146"/>
                <a:gd name="T27" fmla="*/ 2 h 211"/>
                <a:gd name="T28" fmla="*/ 41 w 146"/>
                <a:gd name="T29" fmla="*/ 6 h 211"/>
                <a:gd name="T30" fmla="*/ 53 w 146"/>
                <a:gd name="T31" fmla="*/ 14 h 211"/>
                <a:gd name="T32" fmla="*/ 62 w 146"/>
                <a:gd name="T33" fmla="*/ 25 h 211"/>
                <a:gd name="T34" fmla="*/ 69 w 146"/>
                <a:gd name="T35" fmla="*/ 41 h 211"/>
                <a:gd name="T36" fmla="*/ 73 w 146"/>
                <a:gd name="T37" fmla="*/ 62 h 211"/>
                <a:gd name="T38" fmla="*/ 73 w 146"/>
                <a:gd name="T39" fmla="*/ 60 h 211"/>
                <a:gd name="T40" fmla="*/ 73 w 146"/>
                <a:gd name="T41" fmla="*/ 55 h 211"/>
                <a:gd name="T42" fmla="*/ 75 w 146"/>
                <a:gd name="T43" fmla="*/ 45 h 211"/>
                <a:gd name="T44" fmla="*/ 79 w 146"/>
                <a:gd name="T45" fmla="*/ 36 h 211"/>
                <a:gd name="T46" fmla="*/ 84 w 146"/>
                <a:gd name="T47" fmla="*/ 25 h 211"/>
                <a:gd name="T48" fmla="*/ 92 w 146"/>
                <a:gd name="T49" fmla="*/ 16 h 211"/>
                <a:gd name="T50" fmla="*/ 106 w 146"/>
                <a:gd name="T51" fmla="*/ 8 h 211"/>
                <a:gd name="T52" fmla="*/ 123 w 146"/>
                <a:gd name="T53" fmla="*/ 2 h 211"/>
                <a:gd name="T54" fmla="*/ 146 w 146"/>
                <a:gd name="T55" fmla="*/ 0 h 211"/>
                <a:gd name="T56" fmla="*/ 145 w 146"/>
                <a:gd name="T57" fmla="*/ 2 h 211"/>
                <a:gd name="T58" fmla="*/ 145 w 146"/>
                <a:gd name="T59" fmla="*/ 8 h 211"/>
                <a:gd name="T60" fmla="*/ 143 w 146"/>
                <a:gd name="T61" fmla="*/ 17 h 211"/>
                <a:gd name="T62" fmla="*/ 139 w 146"/>
                <a:gd name="T63" fmla="*/ 28 h 211"/>
                <a:gd name="T64" fmla="*/ 134 w 146"/>
                <a:gd name="T65" fmla="*/ 39 h 211"/>
                <a:gd name="T66" fmla="*/ 126 w 146"/>
                <a:gd name="T67" fmla="*/ 49 h 211"/>
                <a:gd name="T68" fmla="*/ 114 w 146"/>
                <a:gd name="T69" fmla="*/ 59 h 211"/>
                <a:gd name="T70" fmla="*/ 98 w 146"/>
                <a:gd name="T71" fmla="*/ 64 h 211"/>
                <a:gd name="T72" fmla="*/ 79 w 146"/>
                <a:gd name="T73" fmla="*/ 67 h 211"/>
                <a:gd name="T74" fmla="*/ 79 w 146"/>
                <a:gd name="T75" fmla="*/ 211 h 211"/>
                <a:gd name="T76" fmla="*/ 68 w 146"/>
                <a:gd name="T77" fmla="*/ 211 h 211"/>
                <a:gd name="T78" fmla="*/ 68 w 146"/>
                <a:gd name="T79" fmla="*/ 67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6" h="211">
                  <a:moveTo>
                    <a:pt x="68" y="67"/>
                  </a:moveTo>
                  <a:lnTo>
                    <a:pt x="67" y="67"/>
                  </a:lnTo>
                  <a:lnTo>
                    <a:pt x="60" y="66"/>
                  </a:lnTo>
                  <a:lnTo>
                    <a:pt x="50" y="64"/>
                  </a:lnTo>
                  <a:lnTo>
                    <a:pt x="41" y="62"/>
                  </a:lnTo>
                  <a:lnTo>
                    <a:pt x="29" y="55"/>
                  </a:lnTo>
                  <a:lnTo>
                    <a:pt x="18" y="47"/>
                  </a:lnTo>
                  <a:lnTo>
                    <a:pt x="10" y="35"/>
                  </a:lnTo>
                  <a:lnTo>
                    <a:pt x="3" y="20"/>
                  </a:lnTo>
                  <a:lnTo>
                    <a:pt x="0" y="0"/>
                  </a:lnTo>
                  <a:lnTo>
                    <a:pt x="3" y="0"/>
                  </a:lnTo>
                  <a:lnTo>
                    <a:pt x="10" y="0"/>
                  </a:lnTo>
                  <a:lnTo>
                    <a:pt x="19" y="0"/>
                  </a:lnTo>
                  <a:lnTo>
                    <a:pt x="30" y="2"/>
                  </a:lnTo>
                  <a:lnTo>
                    <a:pt x="41" y="6"/>
                  </a:lnTo>
                  <a:lnTo>
                    <a:pt x="53" y="14"/>
                  </a:lnTo>
                  <a:lnTo>
                    <a:pt x="62" y="25"/>
                  </a:lnTo>
                  <a:lnTo>
                    <a:pt x="69" y="41"/>
                  </a:lnTo>
                  <a:lnTo>
                    <a:pt x="73" y="62"/>
                  </a:lnTo>
                  <a:lnTo>
                    <a:pt x="73" y="60"/>
                  </a:lnTo>
                  <a:lnTo>
                    <a:pt x="73" y="55"/>
                  </a:lnTo>
                  <a:lnTo>
                    <a:pt x="75" y="45"/>
                  </a:lnTo>
                  <a:lnTo>
                    <a:pt x="79" y="36"/>
                  </a:lnTo>
                  <a:lnTo>
                    <a:pt x="84" y="25"/>
                  </a:lnTo>
                  <a:lnTo>
                    <a:pt x="92" y="16"/>
                  </a:lnTo>
                  <a:lnTo>
                    <a:pt x="106" y="8"/>
                  </a:lnTo>
                  <a:lnTo>
                    <a:pt x="123" y="2"/>
                  </a:lnTo>
                  <a:lnTo>
                    <a:pt x="146" y="0"/>
                  </a:lnTo>
                  <a:lnTo>
                    <a:pt x="145" y="2"/>
                  </a:lnTo>
                  <a:lnTo>
                    <a:pt x="145" y="8"/>
                  </a:lnTo>
                  <a:lnTo>
                    <a:pt x="143" y="17"/>
                  </a:lnTo>
                  <a:lnTo>
                    <a:pt x="139" y="28"/>
                  </a:lnTo>
                  <a:lnTo>
                    <a:pt x="134" y="39"/>
                  </a:lnTo>
                  <a:lnTo>
                    <a:pt x="126" y="49"/>
                  </a:lnTo>
                  <a:lnTo>
                    <a:pt x="114" y="59"/>
                  </a:lnTo>
                  <a:lnTo>
                    <a:pt x="98" y="64"/>
                  </a:lnTo>
                  <a:lnTo>
                    <a:pt x="79" y="67"/>
                  </a:lnTo>
                  <a:lnTo>
                    <a:pt x="79" y="211"/>
                  </a:lnTo>
                  <a:lnTo>
                    <a:pt x="68" y="211"/>
                  </a:lnTo>
                  <a:lnTo>
                    <a:pt x="68" y="67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3" name="Freeform 11"/>
            <p:cNvSpPr>
              <a:spLocks/>
            </p:cNvSpPr>
            <p:nvPr/>
          </p:nvSpPr>
          <p:spPr bwMode="gray">
            <a:xfrm>
              <a:off x="2792" y="378"/>
              <a:ext cx="144" cy="211"/>
            </a:xfrm>
            <a:custGeom>
              <a:avLst/>
              <a:gdLst>
                <a:gd name="T0" fmla="*/ 67 w 144"/>
                <a:gd name="T1" fmla="*/ 67 h 211"/>
                <a:gd name="T2" fmla="*/ 66 w 144"/>
                <a:gd name="T3" fmla="*/ 67 h 211"/>
                <a:gd name="T4" fmla="*/ 59 w 144"/>
                <a:gd name="T5" fmla="*/ 66 h 211"/>
                <a:gd name="T6" fmla="*/ 50 w 144"/>
                <a:gd name="T7" fmla="*/ 64 h 211"/>
                <a:gd name="T8" fmla="*/ 39 w 144"/>
                <a:gd name="T9" fmla="*/ 62 h 211"/>
                <a:gd name="T10" fmla="*/ 28 w 144"/>
                <a:gd name="T11" fmla="*/ 55 h 211"/>
                <a:gd name="T12" fmla="*/ 17 w 144"/>
                <a:gd name="T13" fmla="*/ 47 h 211"/>
                <a:gd name="T14" fmla="*/ 9 w 144"/>
                <a:gd name="T15" fmla="*/ 35 h 211"/>
                <a:gd name="T16" fmla="*/ 2 w 144"/>
                <a:gd name="T17" fmla="*/ 20 h 211"/>
                <a:gd name="T18" fmla="*/ 0 w 144"/>
                <a:gd name="T19" fmla="*/ 0 h 211"/>
                <a:gd name="T20" fmla="*/ 2 w 144"/>
                <a:gd name="T21" fmla="*/ 0 h 211"/>
                <a:gd name="T22" fmla="*/ 9 w 144"/>
                <a:gd name="T23" fmla="*/ 0 h 211"/>
                <a:gd name="T24" fmla="*/ 17 w 144"/>
                <a:gd name="T25" fmla="*/ 0 h 211"/>
                <a:gd name="T26" fmla="*/ 28 w 144"/>
                <a:gd name="T27" fmla="*/ 2 h 211"/>
                <a:gd name="T28" fmla="*/ 40 w 144"/>
                <a:gd name="T29" fmla="*/ 6 h 211"/>
                <a:gd name="T30" fmla="*/ 51 w 144"/>
                <a:gd name="T31" fmla="*/ 14 h 211"/>
                <a:gd name="T32" fmla="*/ 62 w 144"/>
                <a:gd name="T33" fmla="*/ 25 h 211"/>
                <a:gd name="T34" fmla="*/ 69 w 144"/>
                <a:gd name="T35" fmla="*/ 41 h 211"/>
                <a:gd name="T36" fmla="*/ 73 w 144"/>
                <a:gd name="T37" fmla="*/ 62 h 211"/>
                <a:gd name="T38" fmla="*/ 73 w 144"/>
                <a:gd name="T39" fmla="*/ 60 h 211"/>
                <a:gd name="T40" fmla="*/ 73 w 144"/>
                <a:gd name="T41" fmla="*/ 55 h 211"/>
                <a:gd name="T42" fmla="*/ 74 w 144"/>
                <a:gd name="T43" fmla="*/ 45 h 211"/>
                <a:gd name="T44" fmla="*/ 77 w 144"/>
                <a:gd name="T45" fmla="*/ 36 h 211"/>
                <a:gd name="T46" fmla="*/ 82 w 144"/>
                <a:gd name="T47" fmla="*/ 25 h 211"/>
                <a:gd name="T48" fmla="*/ 91 w 144"/>
                <a:gd name="T49" fmla="*/ 16 h 211"/>
                <a:gd name="T50" fmla="*/ 105 w 144"/>
                <a:gd name="T51" fmla="*/ 8 h 211"/>
                <a:gd name="T52" fmla="*/ 121 w 144"/>
                <a:gd name="T53" fmla="*/ 2 h 211"/>
                <a:gd name="T54" fmla="*/ 144 w 144"/>
                <a:gd name="T55" fmla="*/ 0 h 211"/>
                <a:gd name="T56" fmla="*/ 144 w 144"/>
                <a:gd name="T57" fmla="*/ 2 h 211"/>
                <a:gd name="T58" fmla="*/ 144 w 144"/>
                <a:gd name="T59" fmla="*/ 8 h 211"/>
                <a:gd name="T60" fmla="*/ 141 w 144"/>
                <a:gd name="T61" fmla="*/ 17 h 211"/>
                <a:gd name="T62" fmla="*/ 139 w 144"/>
                <a:gd name="T63" fmla="*/ 28 h 211"/>
                <a:gd name="T64" fmla="*/ 133 w 144"/>
                <a:gd name="T65" fmla="*/ 39 h 211"/>
                <a:gd name="T66" fmla="*/ 125 w 144"/>
                <a:gd name="T67" fmla="*/ 49 h 211"/>
                <a:gd name="T68" fmla="*/ 113 w 144"/>
                <a:gd name="T69" fmla="*/ 59 h 211"/>
                <a:gd name="T70" fmla="*/ 97 w 144"/>
                <a:gd name="T71" fmla="*/ 64 h 211"/>
                <a:gd name="T72" fmla="*/ 77 w 144"/>
                <a:gd name="T73" fmla="*/ 67 h 211"/>
                <a:gd name="T74" fmla="*/ 77 w 144"/>
                <a:gd name="T75" fmla="*/ 211 h 211"/>
                <a:gd name="T76" fmla="*/ 67 w 144"/>
                <a:gd name="T77" fmla="*/ 211 h 211"/>
                <a:gd name="T78" fmla="*/ 67 w 144"/>
                <a:gd name="T79" fmla="*/ 67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4" h="211">
                  <a:moveTo>
                    <a:pt x="67" y="67"/>
                  </a:moveTo>
                  <a:lnTo>
                    <a:pt x="66" y="67"/>
                  </a:lnTo>
                  <a:lnTo>
                    <a:pt x="59" y="66"/>
                  </a:lnTo>
                  <a:lnTo>
                    <a:pt x="50" y="64"/>
                  </a:lnTo>
                  <a:lnTo>
                    <a:pt x="39" y="62"/>
                  </a:lnTo>
                  <a:lnTo>
                    <a:pt x="28" y="55"/>
                  </a:lnTo>
                  <a:lnTo>
                    <a:pt x="17" y="47"/>
                  </a:lnTo>
                  <a:lnTo>
                    <a:pt x="9" y="35"/>
                  </a:lnTo>
                  <a:lnTo>
                    <a:pt x="2" y="20"/>
                  </a:lnTo>
                  <a:lnTo>
                    <a:pt x="0" y="0"/>
                  </a:lnTo>
                  <a:lnTo>
                    <a:pt x="2" y="0"/>
                  </a:lnTo>
                  <a:lnTo>
                    <a:pt x="9" y="0"/>
                  </a:lnTo>
                  <a:lnTo>
                    <a:pt x="17" y="0"/>
                  </a:lnTo>
                  <a:lnTo>
                    <a:pt x="28" y="2"/>
                  </a:lnTo>
                  <a:lnTo>
                    <a:pt x="40" y="6"/>
                  </a:lnTo>
                  <a:lnTo>
                    <a:pt x="51" y="14"/>
                  </a:lnTo>
                  <a:lnTo>
                    <a:pt x="62" y="25"/>
                  </a:lnTo>
                  <a:lnTo>
                    <a:pt x="69" y="41"/>
                  </a:lnTo>
                  <a:lnTo>
                    <a:pt x="73" y="62"/>
                  </a:lnTo>
                  <a:lnTo>
                    <a:pt x="73" y="60"/>
                  </a:lnTo>
                  <a:lnTo>
                    <a:pt x="73" y="55"/>
                  </a:lnTo>
                  <a:lnTo>
                    <a:pt x="74" y="45"/>
                  </a:lnTo>
                  <a:lnTo>
                    <a:pt x="77" y="36"/>
                  </a:lnTo>
                  <a:lnTo>
                    <a:pt x="82" y="25"/>
                  </a:lnTo>
                  <a:lnTo>
                    <a:pt x="91" y="16"/>
                  </a:lnTo>
                  <a:lnTo>
                    <a:pt x="105" y="8"/>
                  </a:lnTo>
                  <a:lnTo>
                    <a:pt x="121" y="2"/>
                  </a:lnTo>
                  <a:lnTo>
                    <a:pt x="144" y="0"/>
                  </a:lnTo>
                  <a:lnTo>
                    <a:pt x="144" y="2"/>
                  </a:lnTo>
                  <a:lnTo>
                    <a:pt x="144" y="8"/>
                  </a:lnTo>
                  <a:lnTo>
                    <a:pt x="141" y="17"/>
                  </a:lnTo>
                  <a:lnTo>
                    <a:pt x="139" y="28"/>
                  </a:lnTo>
                  <a:lnTo>
                    <a:pt x="133" y="39"/>
                  </a:lnTo>
                  <a:lnTo>
                    <a:pt x="125" y="49"/>
                  </a:lnTo>
                  <a:lnTo>
                    <a:pt x="113" y="59"/>
                  </a:lnTo>
                  <a:lnTo>
                    <a:pt x="97" y="64"/>
                  </a:lnTo>
                  <a:lnTo>
                    <a:pt x="77" y="67"/>
                  </a:lnTo>
                  <a:lnTo>
                    <a:pt x="77" y="211"/>
                  </a:lnTo>
                  <a:lnTo>
                    <a:pt x="67" y="211"/>
                  </a:lnTo>
                  <a:lnTo>
                    <a:pt x="67" y="67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4" name="Freeform 12"/>
            <p:cNvSpPr>
              <a:spLocks/>
            </p:cNvSpPr>
            <p:nvPr/>
          </p:nvSpPr>
          <p:spPr bwMode="gray">
            <a:xfrm>
              <a:off x="2631" y="457"/>
              <a:ext cx="89" cy="132"/>
            </a:xfrm>
            <a:custGeom>
              <a:avLst/>
              <a:gdLst>
                <a:gd name="T0" fmla="*/ 42 w 89"/>
                <a:gd name="T1" fmla="*/ 43 h 132"/>
                <a:gd name="T2" fmla="*/ 39 w 89"/>
                <a:gd name="T3" fmla="*/ 42 h 132"/>
                <a:gd name="T4" fmla="*/ 33 w 89"/>
                <a:gd name="T5" fmla="*/ 42 h 132"/>
                <a:gd name="T6" fmla="*/ 25 w 89"/>
                <a:gd name="T7" fmla="*/ 39 h 132"/>
                <a:gd name="T8" fmla="*/ 16 w 89"/>
                <a:gd name="T9" fmla="*/ 35 h 132"/>
                <a:gd name="T10" fmla="*/ 8 w 89"/>
                <a:gd name="T11" fmla="*/ 27 h 132"/>
                <a:gd name="T12" fmla="*/ 2 w 89"/>
                <a:gd name="T13" fmla="*/ 16 h 132"/>
                <a:gd name="T14" fmla="*/ 0 w 89"/>
                <a:gd name="T15" fmla="*/ 0 h 132"/>
                <a:gd name="T16" fmla="*/ 2 w 89"/>
                <a:gd name="T17" fmla="*/ 0 h 132"/>
                <a:gd name="T18" fmla="*/ 6 w 89"/>
                <a:gd name="T19" fmla="*/ 0 h 132"/>
                <a:gd name="T20" fmla="*/ 12 w 89"/>
                <a:gd name="T21" fmla="*/ 1 h 132"/>
                <a:gd name="T22" fmla="*/ 21 w 89"/>
                <a:gd name="T23" fmla="*/ 3 h 132"/>
                <a:gd name="T24" fmla="*/ 29 w 89"/>
                <a:gd name="T25" fmla="*/ 8 h 132"/>
                <a:gd name="T26" fmla="*/ 37 w 89"/>
                <a:gd name="T27" fmla="*/ 15 h 132"/>
                <a:gd name="T28" fmla="*/ 42 w 89"/>
                <a:gd name="T29" fmla="*/ 26 h 132"/>
                <a:gd name="T30" fmla="*/ 45 w 89"/>
                <a:gd name="T31" fmla="*/ 39 h 132"/>
                <a:gd name="T32" fmla="*/ 45 w 89"/>
                <a:gd name="T33" fmla="*/ 38 h 132"/>
                <a:gd name="T34" fmla="*/ 45 w 89"/>
                <a:gd name="T35" fmla="*/ 34 h 132"/>
                <a:gd name="T36" fmla="*/ 46 w 89"/>
                <a:gd name="T37" fmla="*/ 27 h 132"/>
                <a:gd name="T38" fmla="*/ 49 w 89"/>
                <a:gd name="T39" fmla="*/ 20 h 132"/>
                <a:gd name="T40" fmla="*/ 54 w 89"/>
                <a:gd name="T41" fmla="*/ 14 h 132"/>
                <a:gd name="T42" fmla="*/ 62 w 89"/>
                <a:gd name="T43" fmla="*/ 7 h 132"/>
                <a:gd name="T44" fmla="*/ 73 w 89"/>
                <a:gd name="T45" fmla="*/ 3 h 132"/>
                <a:gd name="T46" fmla="*/ 89 w 89"/>
                <a:gd name="T47" fmla="*/ 0 h 132"/>
                <a:gd name="T48" fmla="*/ 89 w 89"/>
                <a:gd name="T49" fmla="*/ 3 h 132"/>
                <a:gd name="T50" fmla="*/ 88 w 89"/>
                <a:gd name="T51" fmla="*/ 10 h 132"/>
                <a:gd name="T52" fmla="*/ 87 w 89"/>
                <a:gd name="T53" fmla="*/ 18 h 132"/>
                <a:gd name="T54" fmla="*/ 81 w 89"/>
                <a:gd name="T55" fmla="*/ 26 h 132"/>
                <a:gd name="T56" fmla="*/ 74 w 89"/>
                <a:gd name="T57" fmla="*/ 34 h 132"/>
                <a:gd name="T58" fmla="*/ 64 w 89"/>
                <a:gd name="T59" fmla="*/ 41 h 132"/>
                <a:gd name="T60" fmla="*/ 47 w 89"/>
                <a:gd name="T61" fmla="*/ 43 h 132"/>
                <a:gd name="T62" fmla="*/ 47 w 89"/>
                <a:gd name="T63" fmla="*/ 132 h 132"/>
                <a:gd name="T64" fmla="*/ 42 w 89"/>
                <a:gd name="T65" fmla="*/ 132 h 132"/>
                <a:gd name="T66" fmla="*/ 42 w 89"/>
                <a:gd name="T67" fmla="*/ 4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9" h="132">
                  <a:moveTo>
                    <a:pt x="42" y="43"/>
                  </a:moveTo>
                  <a:lnTo>
                    <a:pt x="39" y="42"/>
                  </a:lnTo>
                  <a:lnTo>
                    <a:pt x="33" y="42"/>
                  </a:lnTo>
                  <a:lnTo>
                    <a:pt x="25" y="39"/>
                  </a:lnTo>
                  <a:lnTo>
                    <a:pt x="16" y="35"/>
                  </a:lnTo>
                  <a:lnTo>
                    <a:pt x="8" y="27"/>
                  </a:lnTo>
                  <a:lnTo>
                    <a:pt x="2" y="16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0"/>
                  </a:lnTo>
                  <a:lnTo>
                    <a:pt x="12" y="1"/>
                  </a:lnTo>
                  <a:lnTo>
                    <a:pt x="21" y="3"/>
                  </a:lnTo>
                  <a:lnTo>
                    <a:pt x="29" y="8"/>
                  </a:lnTo>
                  <a:lnTo>
                    <a:pt x="37" y="15"/>
                  </a:lnTo>
                  <a:lnTo>
                    <a:pt x="42" y="26"/>
                  </a:lnTo>
                  <a:lnTo>
                    <a:pt x="45" y="39"/>
                  </a:lnTo>
                  <a:lnTo>
                    <a:pt x="45" y="38"/>
                  </a:lnTo>
                  <a:lnTo>
                    <a:pt x="45" y="34"/>
                  </a:lnTo>
                  <a:lnTo>
                    <a:pt x="46" y="27"/>
                  </a:lnTo>
                  <a:lnTo>
                    <a:pt x="49" y="20"/>
                  </a:lnTo>
                  <a:lnTo>
                    <a:pt x="54" y="14"/>
                  </a:lnTo>
                  <a:lnTo>
                    <a:pt x="62" y="7"/>
                  </a:lnTo>
                  <a:lnTo>
                    <a:pt x="73" y="3"/>
                  </a:lnTo>
                  <a:lnTo>
                    <a:pt x="89" y="0"/>
                  </a:lnTo>
                  <a:lnTo>
                    <a:pt x="89" y="3"/>
                  </a:lnTo>
                  <a:lnTo>
                    <a:pt x="88" y="10"/>
                  </a:lnTo>
                  <a:lnTo>
                    <a:pt x="87" y="18"/>
                  </a:lnTo>
                  <a:lnTo>
                    <a:pt x="81" y="26"/>
                  </a:lnTo>
                  <a:lnTo>
                    <a:pt x="74" y="34"/>
                  </a:lnTo>
                  <a:lnTo>
                    <a:pt x="64" y="41"/>
                  </a:lnTo>
                  <a:lnTo>
                    <a:pt x="47" y="43"/>
                  </a:lnTo>
                  <a:lnTo>
                    <a:pt x="47" y="132"/>
                  </a:lnTo>
                  <a:lnTo>
                    <a:pt x="42" y="132"/>
                  </a:lnTo>
                  <a:lnTo>
                    <a:pt x="42" y="43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5" name="Freeform 13"/>
            <p:cNvSpPr>
              <a:spLocks/>
            </p:cNvSpPr>
            <p:nvPr/>
          </p:nvSpPr>
          <p:spPr bwMode="gray">
            <a:xfrm>
              <a:off x="2430" y="403"/>
              <a:ext cx="88" cy="186"/>
            </a:xfrm>
            <a:custGeom>
              <a:avLst/>
              <a:gdLst>
                <a:gd name="T0" fmla="*/ 43 w 88"/>
                <a:gd name="T1" fmla="*/ 43 h 186"/>
                <a:gd name="T2" fmla="*/ 41 w 88"/>
                <a:gd name="T3" fmla="*/ 43 h 186"/>
                <a:gd name="T4" fmla="*/ 35 w 88"/>
                <a:gd name="T5" fmla="*/ 43 h 186"/>
                <a:gd name="T6" fmla="*/ 27 w 88"/>
                <a:gd name="T7" fmla="*/ 41 h 186"/>
                <a:gd name="T8" fmla="*/ 18 w 88"/>
                <a:gd name="T9" fmla="*/ 35 h 186"/>
                <a:gd name="T10" fmla="*/ 8 w 88"/>
                <a:gd name="T11" fmla="*/ 28 h 186"/>
                <a:gd name="T12" fmla="*/ 3 w 88"/>
                <a:gd name="T13" fmla="*/ 16 h 186"/>
                <a:gd name="T14" fmla="*/ 0 w 88"/>
                <a:gd name="T15" fmla="*/ 0 h 186"/>
                <a:gd name="T16" fmla="*/ 3 w 88"/>
                <a:gd name="T17" fmla="*/ 0 h 186"/>
                <a:gd name="T18" fmla="*/ 8 w 88"/>
                <a:gd name="T19" fmla="*/ 0 h 186"/>
                <a:gd name="T20" fmla="*/ 17 w 88"/>
                <a:gd name="T21" fmla="*/ 1 h 186"/>
                <a:gd name="T22" fmla="*/ 26 w 88"/>
                <a:gd name="T23" fmla="*/ 6 h 186"/>
                <a:gd name="T24" fmla="*/ 35 w 88"/>
                <a:gd name="T25" fmla="*/ 12 h 186"/>
                <a:gd name="T26" fmla="*/ 42 w 88"/>
                <a:gd name="T27" fmla="*/ 24 h 186"/>
                <a:gd name="T28" fmla="*/ 48 w 88"/>
                <a:gd name="T29" fmla="*/ 41 h 186"/>
                <a:gd name="T30" fmla="*/ 48 w 88"/>
                <a:gd name="T31" fmla="*/ 90 h 186"/>
                <a:gd name="T32" fmla="*/ 48 w 88"/>
                <a:gd name="T33" fmla="*/ 88 h 186"/>
                <a:gd name="T34" fmla="*/ 48 w 88"/>
                <a:gd name="T35" fmla="*/ 82 h 186"/>
                <a:gd name="T36" fmla="*/ 50 w 88"/>
                <a:gd name="T37" fmla="*/ 74 h 186"/>
                <a:gd name="T38" fmla="*/ 54 w 88"/>
                <a:gd name="T39" fmla="*/ 66 h 186"/>
                <a:gd name="T40" fmla="*/ 61 w 88"/>
                <a:gd name="T41" fmla="*/ 58 h 186"/>
                <a:gd name="T42" fmla="*/ 72 w 88"/>
                <a:gd name="T43" fmla="*/ 53 h 186"/>
                <a:gd name="T44" fmla="*/ 87 w 88"/>
                <a:gd name="T45" fmla="*/ 50 h 186"/>
                <a:gd name="T46" fmla="*/ 88 w 88"/>
                <a:gd name="T47" fmla="*/ 51 h 186"/>
                <a:gd name="T48" fmla="*/ 88 w 88"/>
                <a:gd name="T49" fmla="*/ 57 h 186"/>
                <a:gd name="T50" fmla="*/ 87 w 88"/>
                <a:gd name="T51" fmla="*/ 64 h 186"/>
                <a:gd name="T52" fmla="*/ 84 w 88"/>
                <a:gd name="T53" fmla="*/ 72 h 186"/>
                <a:gd name="T54" fmla="*/ 80 w 88"/>
                <a:gd name="T55" fmla="*/ 80 h 186"/>
                <a:gd name="T56" fmla="*/ 73 w 88"/>
                <a:gd name="T57" fmla="*/ 86 h 186"/>
                <a:gd name="T58" fmla="*/ 62 w 88"/>
                <a:gd name="T59" fmla="*/ 92 h 186"/>
                <a:gd name="T60" fmla="*/ 48 w 88"/>
                <a:gd name="T61" fmla="*/ 93 h 186"/>
                <a:gd name="T62" fmla="*/ 48 w 88"/>
                <a:gd name="T63" fmla="*/ 186 h 186"/>
                <a:gd name="T64" fmla="*/ 43 w 88"/>
                <a:gd name="T65" fmla="*/ 186 h 186"/>
                <a:gd name="T66" fmla="*/ 43 w 88"/>
                <a:gd name="T67" fmla="*/ 143 h 186"/>
                <a:gd name="T68" fmla="*/ 42 w 88"/>
                <a:gd name="T69" fmla="*/ 143 h 186"/>
                <a:gd name="T70" fmla="*/ 37 w 88"/>
                <a:gd name="T71" fmla="*/ 142 h 186"/>
                <a:gd name="T72" fmla="*/ 29 w 88"/>
                <a:gd name="T73" fmla="*/ 140 h 186"/>
                <a:gd name="T74" fmla="*/ 22 w 88"/>
                <a:gd name="T75" fmla="*/ 136 h 186"/>
                <a:gd name="T76" fmla="*/ 14 w 88"/>
                <a:gd name="T77" fmla="*/ 130 h 186"/>
                <a:gd name="T78" fmla="*/ 8 w 88"/>
                <a:gd name="T79" fmla="*/ 120 h 186"/>
                <a:gd name="T80" fmla="*/ 7 w 88"/>
                <a:gd name="T81" fmla="*/ 105 h 186"/>
                <a:gd name="T82" fmla="*/ 8 w 88"/>
                <a:gd name="T83" fmla="*/ 105 h 186"/>
                <a:gd name="T84" fmla="*/ 12 w 88"/>
                <a:gd name="T85" fmla="*/ 107 h 186"/>
                <a:gd name="T86" fmla="*/ 19 w 88"/>
                <a:gd name="T87" fmla="*/ 108 h 186"/>
                <a:gd name="T88" fmla="*/ 26 w 88"/>
                <a:gd name="T89" fmla="*/ 111 h 186"/>
                <a:gd name="T90" fmla="*/ 34 w 88"/>
                <a:gd name="T91" fmla="*/ 117 h 186"/>
                <a:gd name="T92" fmla="*/ 39 w 88"/>
                <a:gd name="T93" fmla="*/ 127 h 186"/>
                <a:gd name="T94" fmla="*/ 43 w 88"/>
                <a:gd name="T95" fmla="*/ 140 h 186"/>
                <a:gd name="T96" fmla="*/ 43 w 88"/>
                <a:gd name="T97" fmla="*/ 43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8" h="186">
                  <a:moveTo>
                    <a:pt x="43" y="43"/>
                  </a:moveTo>
                  <a:lnTo>
                    <a:pt x="41" y="43"/>
                  </a:lnTo>
                  <a:lnTo>
                    <a:pt x="35" y="43"/>
                  </a:lnTo>
                  <a:lnTo>
                    <a:pt x="27" y="41"/>
                  </a:lnTo>
                  <a:lnTo>
                    <a:pt x="18" y="35"/>
                  </a:lnTo>
                  <a:lnTo>
                    <a:pt x="8" y="28"/>
                  </a:lnTo>
                  <a:lnTo>
                    <a:pt x="3" y="16"/>
                  </a:lnTo>
                  <a:lnTo>
                    <a:pt x="0" y="0"/>
                  </a:lnTo>
                  <a:lnTo>
                    <a:pt x="3" y="0"/>
                  </a:lnTo>
                  <a:lnTo>
                    <a:pt x="8" y="0"/>
                  </a:lnTo>
                  <a:lnTo>
                    <a:pt x="17" y="1"/>
                  </a:lnTo>
                  <a:lnTo>
                    <a:pt x="26" y="6"/>
                  </a:lnTo>
                  <a:lnTo>
                    <a:pt x="35" y="12"/>
                  </a:lnTo>
                  <a:lnTo>
                    <a:pt x="42" y="24"/>
                  </a:lnTo>
                  <a:lnTo>
                    <a:pt x="48" y="41"/>
                  </a:lnTo>
                  <a:lnTo>
                    <a:pt x="48" y="90"/>
                  </a:lnTo>
                  <a:lnTo>
                    <a:pt x="48" y="88"/>
                  </a:lnTo>
                  <a:lnTo>
                    <a:pt x="48" y="82"/>
                  </a:lnTo>
                  <a:lnTo>
                    <a:pt x="50" y="74"/>
                  </a:lnTo>
                  <a:lnTo>
                    <a:pt x="54" y="66"/>
                  </a:lnTo>
                  <a:lnTo>
                    <a:pt x="61" y="58"/>
                  </a:lnTo>
                  <a:lnTo>
                    <a:pt x="72" y="53"/>
                  </a:lnTo>
                  <a:lnTo>
                    <a:pt x="87" y="50"/>
                  </a:lnTo>
                  <a:lnTo>
                    <a:pt x="88" y="51"/>
                  </a:lnTo>
                  <a:lnTo>
                    <a:pt x="88" y="57"/>
                  </a:lnTo>
                  <a:lnTo>
                    <a:pt x="87" y="64"/>
                  </a:lnTo>
                  <a:lnTo>
                    <a:pt x="84" y="72"/>
                  </a:lnTo>
                  <a:lnTo>
                    <a:pt x="80" y="80"/>
                  </a:lnTo>
                  <a:lnTo>
                    <a:pt x="73" y="86"/>
                  </a:lnTo>
                  <a:lnTo>
                    <a:pt x="62" y="92"/>
                  </a:lnTo>
                  <a:lnTo>
                    <a:pt x="48" y="93"/>
                  </a:lnTo>
                  <a:lnTo>
                    <a:pt x="48" y="186"/>
                  </a:lnTo>
                  <a:lnTo>
                    <a:pt x="43" y="186"/>
                  </a:lnTo>
                  <a:lnTo>
                    <a:pt x="43" y="143"/>
                  </a:lnTo>
                  <a:lnTo>
                    <a:pt x="42" y="143"/>
                  </a:lnTo>
                  <a:lnTo>
                    <a:pt x="37" y="142"/>
                  </a:lnTo>
                  <a:lnTo>
                    <a:pt x="29" y="140"/>
                  </a:lnTo>
                  <a:lnTo>
                    <a:pt x="22" y="136"/>
                  </a:lnTo>
                  <a:lnTo>
                    <a:pt x="14" y="130"/>
                  </a:lnTo>
                  <a:lnTo>
                    <a:pt x="8" y="120"/>
                  </a:lnTo>
                  <a:lnTo>
                    <a:pt x="7" y="105"/>
                  </a:lnTo>
                  <a:lnTo>
                    <a:pt x="8" y="105"/>
                  </a:lnTo>
                  <a:lnTo>
                    <a:pt x="12" y="107"/>
                  </a:lnTo>
                  <a:lnTo>
                    <a:pt x="19" y="108"/>
                  </a:lnTo>
                  <a:lnTo>
                    <a:pt x="26" y="111"/>
                  </a:lnTo>
                  <a:lnTo>
                    <a:pt x="34" y="117"/>
                  </a:lnTo>
                  <a:lnTo>
                    <a:pt x="39" y="127"/>
                  </a:lnTo>
                  <a:lnTo>
                    <a:pt x="43" y="140"/>
                  </a:lnTo>
                  <a:lnTo>
                    <a:pt x="43" y="43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6" name="Freeform 14"/>
            <p:cNvSpPr>
              <a:spLocks/>
            </p:cNvSpPr>
            <p:nvPr/>
          </p:nvSpPr>
          <p:spPr bwMode="gray">
            <a:xfrm>
              <a:off x="1914" y="233"/>
              <a:ext cx="166" cy="356"/>
            </a:xfrm>
            <a:custGeom>
              <a:avLst/>
              <a:gdLst>
                <a:gd name="T0" fmla="*/ 85 w 166"/>
                <a:gd name="T1" fmla="*/ 84 h 356"/>
                <a:gd name="T2" fmla="*/ 101 w 166"/>
                <a:gd name="T3" fmla="*/ 81 h 356"/>
                <a:gd name="T4" fmla="*/ 124 w 166"/>
                <a:gd name="T5" fmla="*/ 73 h 356"/>
                <a:gd name="T6" fmla="*/ 148 w 166"/>
                <a:gd name="T7" fmla="*/ 56 h 356"/>
                <a:gd name="T8" fmla="*/ 163 w 166"/>
                <a:gd name="T9" fmla="*/ 23 h 356"/>
                <a:gd name="T10" fmla="*/ 163 w 166"/>
                <a:gd name="T11" fmla="*/ 0 h 356"/>
                <a:gd name="T12" fmla="*/ 148 w 166"/>
                <a:gd name="T13" fmla="*/ 0 h 356"/>
                <a:gd name="T14" fmla="*/ 125 w 166"/>
                <a:gd name="T15" fmla="*/ 6 h 356"/>
                <a:gd name="T16" fmla="*/ 101 w 166"/>
                <a:gd name="T17" fmla="*/ 22 h 356"/>
                <a:gd name="T18" fmla="*/ 82 w 166"/>
                <a:gd name="T19" fmla="*/ 54 h 356"/>
                <a:gd name="T20" fmla="*/ 77 w 166"/>
                <a:gd name="T21" fmla="*/ 173 h 356"/>
                <a:gd name="T22" fmla="*/ 77 w 166"/>
                <a:gd name="T23" fmla="*/ 165 h 356"/>
                <a:gd name="T24" fmla="*/ 71 w 166"/>
                <a:gd name="T25" fmla="*/ 146 h 356"/>
                <a:gd name="T26" fmla="*/ 60 w 166"/>
                <a:gd name="T27" fmla="*/ 123 h 356"/>
                <a:gd name="T28" fmla="*/ 38 w 166"/>
                <a:gd name="T29" fmla="*/ 104 h 356"/>
                <a:gd name="T30" fmla="*/ 0 w 166"/>
                <a:gd name="T31" fmla="*/ 96 h 356"/>
                <a:gd name="T32" fmla="*/ 0 w 166"/>
                <a:gd name="T33" fmla="*/ 103 h 356"/>
                <a:gd name="T34" fmla="*/ 0 w 166"/>
                <a:gd name="T35" fmla="*/ 120 h 356"/>
                <a:gd name="T36" fmla="*/ 8 w 166"/>
                <a:gd name="T37" fmla="*/ 143 h 356"/>
                <a:gd name="T38" fmla="*/ 24 w 166"/>
                <a:gd name="T39" fmla="*/ 163 h 356"/>
                <a:gd name="T40" fmla="*/ 55 w 166"/>
                <a:gd name="T41" fmla="*/ 177 h 356"/>
                <a:gd name="T42" fmla="*/ 77 w 166"/>
                <a:gd name="T43" fmla="*/ 356 h 356"/>
                <a:gd name="T44" fmla="*/ 82 w 166"/>
                <a:gd name="T45" fmla="*/ 274 h 356"/>
                <a:gd name="T46" fmla="*/ 91 w 166"/>
                <a:gd name="T47" fmla="*/ 273 h 356"/>
                <a:gd name="T48" fmla="*/ 112 w 166"/>
                <a:gd name="T49" fmla="*/ 267 h 356"/>
                <a:gd name="T50" fmla="*/ 135 w 166"/>
                <a:gd name="T51" fmla="*/ 252 h 356"/>
                <a:gd name="T52" fmla="*/ 151 w 166"/>
                <a:gd name="T53" fmla="*/ 224 h 356"/>
                <a:gd name="T54" fmla="*/ 152 w 166"/>
                <a:gd name="T55" fmla="*/ 203 h 356"/>
                <a:gd name="T56" fmla="*/ 137 w 166"/>
                <a:gd name="T57" fmla="*/ 204 h 356"/>
                <a:gd name="T58" fmla="*/ 117 w 166"/>
                <a:gd name="T59" fmla="*/ 211 h 356"/>
                <a:gd name="T60" fmla="*/ 97 w 166"/>
                <a:gd name="T61" fmla="*/ 231 h 356"/>
                <a:gd name="T62" fmla="*/ 82 w 166"/>
                <a:gd name="T63" fmla="*/ 267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6" h="356">
                  <a:moveTo>
                    <a:pt x="82" y="84"/>
                  </a:moveTo>
                  <a:lnTo>
                    <a:pt x="85" y="84"/>
                  </a:lnTo>
                  <a:lnTo>
                    <a:pt x="91" y="84"/>
                  </a:lnTo>
                  <a:lnTo>
                    <a:pt x="101" y="81"/>
                  </a:lnTo>
                  <a:lnTo>
                    <a:pt x="112" y="78"/>
                  </a:lnTo>
                  <a:lnTo>
                    <a:pt x="124" y="73"/>
                  </a:lnTo>
                  <a:lnTo>
                    <a:pt x="136" y="66"/>
                  </a:lnTo>
                  <a:lnTo>
                    <a:pt x="148" y="56"/>
                  </a:lnTo>
                  <a:lnTo>
                    <a:pt x="156" y="42"/>
                  </a:lnTo>
                  <a:lnTo>
                    <a:pt x="163" y="23"/>
                  </a:lnTo>
                  <a:lnTo>
                    <a:pt x="166" y="2"/>
                  </a:lnTo>
                  <a:lnTo>
                    <a:pt x="163" y="0"/>
                  </a:lnTo>
                  <a:lnTo>
                    <a:pt x="158" y="0"/>
                  </a:lnTo>
                  <a:lnTo>
                    <a:pt x="148" y="0"/>
                  </a:lnTo>
                  <a:lnTo>
                    <a:pt x="137" y="3"/>
                  </a:lnTo>
                  <a:lnTo>
                    <a:pt x="125" y="6"/>
                  </a:lnTo>
                  <a:lnTo>
                    <a:pt x="113" y="12"/>
                  </a:lnTo>
                  <a:lnTo>
                    <a:pt x="101" y="22"/>
                  </a:lnTo>
                  <a:lnTo>
                    <a:pt x="90" y="35"/>
                  </a:lnTo>
                  <a:lnTo>
                    <a:pt x="82" y="54"/>
                  </a:lnTo>
                  <a:lnTo>
                    <a:pt x="77" y="78"/>
                  </a:lnTo>
                  <a:lnTo>
                    <a:pt x="77" y="173"/>
                  </a:lnTo>
                  <a:lnTo>
                    <a:pt x="77" y="170"/>
                  </a:lnTo>
                  <a:lnTo>
                    <a:pt x="77" y="165"/>
                  </a:lnTo>
                  <a:lnTo>
                    <a:pt x="74" y="157"/>
                  </a:lnTo>
                  <a:lnTo>
                    <a:pt x="71" y="146"/>
                  </a:lnTo>
                  <a:lnTo>
                    <a:pt x="67" y="134"/>
                  </a:lnTo>
                  <a:lnTo>
                    <a:pt x="60" y="123"/>
                  </a:lnTo>
                  <a:lnTo>
                    <a:pt x="50" y="112"/>
                  </a:lnTo>
                  <a:lnTo>
                    <a:pt x="38" y="104"/>
                  </a:lnTo>
                  <a:lnTo>
                    <a:pt x="20" y="97"/>
                  </a:lnTo>
                  <a:lnTo>
                    <a:pt x="0" y="96"/>
                  </a:lnTo>
                  <a:lnTo>
                    <a:pt x="0" y="97"/>
                  </a:lnTo>
                  <a:lnTo>
                    <a:pt x="0" y="103"/>
                  </a:lnTo>
                  <a:lnTo>
                    <a:pt x="0" y="111"/>
                  </a:lnTo>
                  <a:lnTo>
                    <a:pt x="0" y="120"/>
                  </a:lnTo>
                  <a:lnTo>
                    <a:pt x="2" y="131"/>
                  </a:lnTo>
                  <a:lnTo>
                    <a:pt x="8" y="143"/>
                  </a:lnTo>
                  <a:lnTo>
                    <a:pt x="15" y="154"/>
                  </a:lnTo>
                  <a:lnTo>
                    <a:pt x="24" y="163"/>
                  </a:lnTo>
                  <a:lnTo>
                    <a:pt x="38" y="171"/>
                  </a:lnTo>
                  <a:lnTo>
                    <a:pt x="55" y="177"/>
                  </a:lnTo>
                  <a:lnTo>
                    <a:pt x="77" y="178"/>
                  </a:lnTo>
                  <a:lnTo>
                    <a:pt x="77" y="356"/>
                  </a:lnTo>
                  <a:lnTo>
                    <a:pt x="82" y="356"/>
                  </a:lnTo>
                  <a:lnTo>
                    <a:pt x="82" y="274"/>
                  </a:lnTo>
                  <a:lnTo>
                    <a:pt x="85" y="273"/>
                  </a:lnTo>
                  <a:lnTo>
                    <a:pt x="91" y="273"/>
                  </a:lnTo>
                  <a:lnTo>
                    <a:pt x="101" y="271"/>
                  </a:lnTo>
                  <a:lnTo>
                    <a:pt x="112" y="267"/>
                  </a:lnTo>
                  <a:lnTo>
                    <a:pt x="124" y="262"/>
                  </a:lnTo>
                  <a:lnTo>
                    <a:pt x="135" y="252"/>
                  </a:lnTo>
                  <a:lnTo>
                    <a:pt x="144" y="240"/>
                  </a:lnTo>
                  <a:lnTo>
                    <a:pt x="151" y="224"/>
                  </a:lnTo>
                  <a:lnTo>
                    <a:pt x="154" y="203"/>
                  </a:lnTo>
                  <a:lnTo>
                    <a:pt x="152" y="203"/>
                  </a:lnTo>
                  <a:lnTo>
                    <a:pt x="145" y="203"/>
                  </a:lnTo>
                  <a:lnTo>
                    <a:pt x="137" y="204"/>
                  </a:lnTo>
                  <a:lnTo>
                    <a:pt x="128" y="207"/>
                  </a:lnTo>
                  <a:lnTo>
                    <a:pt x="117" y="211"/>
                  </a:lnTo>
                  <a:lnTo>
                    <a:pt x="106" y="219"/>
                  </a:lnTo>
                  <a:lnTo>
                    <a:pt x="97" y="231"/>
                  </a:lnTo>
                  <a:lnTo>
                    <a:pt x="89" y="247"/>
                  </a:lnTo>
                  <a:lnTo>
                    <a:pt x="82" y="267"/>
                  </a:lnTo>
                  <a:lnTo>
                    <a:pt x="82" y="84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7" name="Freeform 15"/>
            <p:cNvSpPr>
              <a:spLocks/>
            </p:cNvSpPr>
            <p:nvPr/>
          </p:nvSpPr>
          <p:spPr bwMode="gray">
            <a:xfrm>
              <a:off x="2514" y="379"/>
              <a:ext cx="92" cy="210"/>
            </a:xfrm>
            <a:custGeom>
              <a:avLst/>
              <a:gdLst>
                <a:gd name="T0" fmla="*/ 43 w 92"/>
                <a:gd name="T1" fmla="*/ 162 h 210"/>
                <a:gd name="T2" fmla="*/ 36 w 92"/>
                <a:gd name="T3" fmla="*/ 160 h 210"/>
                <a:gd name="T4" fmla="*/ 23 w 92"/>
                <a:gd name="T5" fmla="*/ 155 h 210"/>
                <a:gd name="T6" fmla="*/ 12 w 92"/>
                <a:gd name="T7" fmla="*/ 141 h 210"/>
                <a:gd name="T8" fmla="*/ 12 w 92"/>
                <a:gd name="T9" fmla="*/ 129 h 210"/>
                <a:gd name="T10" fmla="*/ 23 w 92"/>
                <a:gd name="T11" fmla="*/ 132 h 210"/>
                <a:gd name="T12" fmla="*/ 38 w 92"/>
                <a:gd name="T13" fmla="*/ 145 h 210"/>
                <a:gd name="T14" fmla="*/ 43 w 92"/>
                <a:gd name="T15" fmla="*/ 108 h 210"/>
                <a:gd name="T16" fmla="*/ 35 w 92"/>
                <a:gd name="T17" fmla="*/ 106 h 210"/>
                <a:gd name="T18" fmla="*/ 20 w 92"/>
                <a:gd name="T19" fmla="*/ 101 h 210"/>
                <a:gd name="T20" fmla="*/ 7 w 92"/>
                <a:gd name="T21" fmla="*/ 83 h 210"/>
                <a:gd name="T22" fmla="*/ 7 w 92"/>
                <a:gd name="T23" fmla="*/ 70 h 210"/>
                <a:gd name="T24" fmla="*/ 17 w 92"/>
                <a:gd name="T25" fmla="*/ 71 h 210"/>
                <a:gd name="T26" fmla="*/ 31 w 92"/>
                <a:gd name="T27" fmla="*/ 81 h 210"/>
                <a:gd name="T28" fmla="*/ 43 w 92"/>
                <a:gd name="T29" fmla="*/ 105 h 210"/>
                <a:gd name="T30" fmla="*/ 40 w 92"/>
                <a:gd name="T31" fmla="*/ 43 h 210"/>
                <a:gd name="T32" fmla="*/ 26 w 92"/>
                <a:gd name="T33" fmla="*/ 39 h 210"/>
                <a:gd name="T34" fmla="*/ 8 w 92"/>
                <a:gd name="T35" fmla="*/ 27 h 210"/>
                <a:gd name="T36" fmla="*/ 0 w 92"/>
                <a:gd name="T37" fmla="*/ 0 h 210"/>
                <a:gd name="T38" fmla="*/ 7 w 92"/>
                <a:gd name="T39" fmla="*/ 0 h 210"/>
                <a:gd name="T40" fmla="*/ 23 w 92"/>
                <a:gd name="T41" fmla="*/ 5 h 210"/>
                <a:gd name="T42" fmla="*/ 39 w 92"/>
                <a:gd name="T43" fmla="*/ 23 h 210"/>
                <a:gd name="T44" fmla="*/ 46 w 92"/>
                <a:gd name="T45" fmla="*/ 38 h 210"/>
                <a:gd name="T46" fmla="*/ 51 w 92"/>
                <a:gd name="T47" fmla="*/ 24 h 210"/>
                <a:gd name="T48" fmla="*/ 66 w 92"/>
                <a:gd name="T49" fmla="*/ 8 h 210"/>
                <a:gd name="T50" fmla="*/ 92 w 92"/>
                <a:gd name="T51" fmla="*/ 0 h 210"/>
                <a:gd name="T52" fmla="*/ 90 w 92"/>
                <a:gd name="T53" fmla="*/ 8 h 210"/>
                <a:gd name="T54" fmla="*/ 82 w 92"/>
                <a:gd name="T55" fmla="*/ 25 h 210"/>
                <a:gd name="T56" fmla="*/ 63 w 92"/>
                <a:gd name="T57" fmla="*/ 40 h 210"/>
                <a:gd name="T58" fmla="*/ 49 w 92"/>
                <a:gd name="T59" fmla="*/ 124 h 210"/>
                <a:gd name="T60" fmla="*/ 50 w 92"/>
                <a:gd name="T61" fmla="*/ 116 h 210"/>
                <a:gd name="T62" fmla="*/ 59 w 92"/>
                <a:gd name="T63" fmla="*/ 100 h 210"/>
                <a:gd name="T64" fmla="*/ 81 w 92"/>
                <a:gd name="T65" fmla="*/ 92 h 210"/>
                <a:gd name="T66" fmla="*/ 80 w 92"/>
                <a:gd name="T67" fmla="*/ 98 h 210"/>
                <a:gd name="T68" fmla="*/ 73 w 92"/>
                <a:gd name="T69" fmla="*/ 114 h 210"/>
                <a:gd name="T70" fmla="*/ 59 w 92"/>
                <a:gd name="T71" fmla="*/ 127 h 210"/>
                <a:gd name="T72" fmla="*/ 49 w 92"/>
                <a:gd name="T7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2" h="210">
                  <a:moveTo>
                    <a:pt x="43" y="210"/>
                  </a:moveTo>
                  <a:lnTo>
                    <a:pt x="43" y="162"/>
                  </a:lnTo>
                  <a:lnTo>
                    <a:pt x="40" y="162"/>
                  </a:lnTo>
                  <a:lnTo>
                    <a:pt x="36" y="160"/>
                  </a:lnTo>
                  <a:lnTo>
                    <a:pt x="30" y="159"/>
                  </a:lnTo>
                  <a:lnTo>
                    <a:pt x="23" y="155"/>
                  </a:lnTo>
                  <a:lnTo>
                    <a:pt x="16" y="150"/>
                  </a:lnTo>
                  <a:lnTo>
                    <a:pt x="12" y="141"/>
                  </a:lnTo>
                  <a:lnTo>
                    <a:pt x="11" y="129"/>
                  </a:lnTo>
                  <a:lnTo>
                    <a:pt x="12" y="129"/>
                  </a:lnTo>
                  <a:lnTo>
                    <a:pt x="16" y="129"/>
                  </a:lnTo>
                  <a:lnTo>
                    <a:pt x="23" y="132"/>
                  </a:lnTo>
                  <a:lnTo>
                    <a:pt x="31" y="137"/>
                  </a:lnTo>
                  <a:lnTo>
                    <a:pt x="38" y="145"/>
                  </a:lnTo>
                  <a:lnTo>
                    <a:pt x="43" y="159"/>
                  </a:lnTo>
                  <a:lnTo>
                    <a:pt x="43" y="108"/>
                  </a:lnTo>
                  <a:lnTo>
                    <a:pt x="40" y="108"/>
                  </a:lnTo>
                  <a:lnTo>
                    <a:pt x="35" y="106"/>
                  </a:lnTo>
                  <a:lnTo>
                    <a:pt x="28" y="105"/>
                  </a:lnTo>
                  <a:lnTo>
                    <a:pt x="20" y="101"/>
                  </a:lnTo>
                  <a:lnTo>
                    <a:pt x="12" y="94"/>
                  </a:lnTo>
                  <a:lnTo>
                    <a:pt x="7" y="83"/>
                  </a:lnTo>
                  <a:lnTo>
                    <a:pt x="5" y="70"/>
                  </a:lnTo>
                  <a:lnTo>
                    <a:pt x="7" y="70"/>
                  </a:lnTo>
                  <a:lnTo>
                    <a:pt x="11" y="70"/>
                  </a:lnTo>
                  <a:lnTo>
                    <a:pt x="17" y="71"/>
                  </a:lnTo>
                  <a:lnTo>
                    <a:pt x="24" y="74"/>
                  </a:lnTo>
                  <a:lnTo>
                    <a:pt x="31" y="81"/>
                  </a:lnTo>
                  <a:lnTo>
                    <a:pt x="38" y="90"/>
                  </a:lnTo>
                  <a:lnTo>
                    <a:pt x="43" y="105"/>
                  </a:lnTo>
                  <a:lnTo>
                    <a:pt x="43" y="43"/>
                  </a:lnTo>
                  <a:lnTo>
                    <a:pt x="40" y="43"/>
                  </a:lnTo>
                  <a:lnTo>
                    <a:pt x="34" y="42"/>
                  </a:lnTo>
                  <a:lnTo>
                    <a:pt x="26" y="39"/>
                  </a:lnTo>
                  <a:lnTo>
                    <a:pt x="16" y="35"/>
                  </a:lnTo>
                  <a:lnTo>
                    <a:pt x="8" y="27"/>
                  </a:lnTo>
                  <a:lnTo>
                    <a:pt x="1" y="16"/>
                  </a:lnTo>
                  <a:lnTo>
                    <a:pt x="0" y="0"/>
                  </a:lnTo>
                  <a:lnTo>
                    <a:pt x="1" y="0"/>
                  </a:lnTo>
                  <a:lnTo>
                    <a:pt x="7" y="0"/>
                  </a:lnTo>
                  <a:lnTo>
                    <a:pt x="13" y="1"/>
                  </a:lnTo>
                  <a:lnTo>
                    <a:pt x="23" y="5"/>
                  </a:lnTo>
                  <a:lnTo>
                    <a:pt x="31" y="12"/>
                  </a:lnTo>
                  <a:lnTo>
                    <a:pt x="39" y="23"/>
                  </a:lnTo>
                  <a:lnTo>
                    <a:pt x="46" y="40"/>
                  </a:lnTo>
                  <a:lnTo>
                    <a:pt x="46" y="38"/>
                  </a:lnTo>
                  <a:lnTo>
                    <a:pt x="49" y="32"/>
                  </a:lnTo>
                  <a:lnTo>
                    <a:pt x="51" y="24"/>
                  </a:lnTo>
                  <a:lnTo>
                    <a:pt x="58" y="15"/>
                  </a:lnTo>
                  <a:lnTo>
                    <a:pt x="66" y="8"/>
                  </a:lnTo>
                  <a:lnTo>
                    <a:pt x="77" y="1"/>
                  </a:lnTo>
                  <a:lnTo>
                    <a:pt x="92" y="0"/>
                  </a:lnTo>
                  <a:lnTo>
                    <a:pt x="92" y="1"/>
                  </a:lnTo>
                  <a:lnTo>
                    <a:pt x="90" y="8"/>
                  </a:lnTo>
                  <a:lnTo>
                    <a:pt x="88" y="16"/>
                  </a:lnTo>
                  <a:lnTo>
                    <a:pt x="82" y="25"/>
                  </a:lnTo>
                  <a:lnTo>
                    <a:pt x="74" y="34"/>
                  </a:lnTo>
                  <a:lnTo>
                    <a:pt x="63" y="40"/>
                  </a:lnTo>
                  <a:lnTo>
                    <a:pt x="49" y="43"/>
                  </a:lnTo>
                  <a:lnTo>
                    <a:pt x="49" y="124"/>
                  </a:lnTo>
                  <a:lnTo>
                    <a:pt x="49" y="121"/>
                  </a:lnTo>
                  <a:lnTo>
                    <a:pt x="50" y="116"/>
                  </a:lnTo>
                  <a:lnTo>
                    <a:pt x="53" y="108"/>
                  </a:lnTo>
                  <a:lnTo>
                    <a:pt x="59" y="100"/>
                  </a:lnTo>
                  <a:lnTo>
                    <a:pt x="67" y="94"/>
                  </a:lnTo>
                  <a:lnTo>
                    <a:pt x="81" y="92"/>
                  </a:lnTo>
                  <a:lnTo>
                    <a:pt x="81" y="93"/>
                  </a:lnTo>
                  <a:lnTo>
                    <a:pt x="80" y="98"/>
                  </a:lnTo>
                  <a:lnTo>
                    <a:pt x="77" y="106"/>
                  </a:lnTo>
                  <a:lnTo>
                    <a:pt x="73" y="114"/>
                  </a:lnTo>
                  <a:lnTo>
                    <a:pt x="67" y="121"/>
                  </a:lnTo>
                  <a:lnTo>
                    <a:pt x="59" y="127"/>
                  </a:lnTo>
                  <a:lnTo>
                    <a:pt x="49" y="129"/>
                  </a:lnTo>
                  <a:lnTo>
                    <a:pt x="49" y="210"/>
                  </a:lnTo>
                  <a:lnTo>
                    <a:pt x="43" y="210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8" name="Freeform 16"/>
            <p:cNvSpPr>
              <a:spLocks/>
            </p:cNvSpPr>
            <p:nvPr/>
          </p:nvSpPr>
          <p:spPr bwMode="gray">
            <a:xfrm>
              <a:off x="1566" y="297"/>
              <a:ext cx="128" cy="292"/>
            </a:xfrm>
            <a:custGeom>
              <a:avLst/>
              <a:gdLst>
                <a:gd name="T0" fmla="*/ 61 w 128"/>
                <a:gd name="T1" fmla="*/ 225 h 292"/>
                <a:gd name="T2" fmla="*/ 54 w 128"/>
                <a:gd name="T3" fmla="*/ 225 h 292"/>
                <a:gd name="T4" fmla="*/ 38 w 128"/>
                <a:gd name="T5" fmla="*/ 219 h 292"/>
                <a:gd name="T6" fmla="*/ 23 w 128"/>
                <a:gd name="T7" fmla="*/ 206 h 292"/>
                <a:gd name="T8" fmla="*/ 15 w 128"/>
                <a:gd name="T9" fmla="*/ 180 h 292"/>
                <a:gd name="T10" fmla="*/ 23 w 128"/>
                <a:gd name="T11" fmla="*/ 180 h 292"/>
                <a:gd name="T12" fmla="*/ 38 w 128"/>
                <a:gd name="T13" fmla="*/ 186 h 292"/>
                <a:gd name="T14" fmla="*/ 54 w 128"/>
                <a:gd name="T15" fmla="*/ 205 h 292"/>
                <a:gd name="T16" fmla="*/ 61 w 128"/>
                <a:gd name="T17" fmla="*/ 151 h 292"/>
                <a:gd name="T18" fmla="*/ 52 w 128"/>
                <a:gd name="T19" fmla="*/ 149 h 292"/>
                <a:gd name="T20" fmla="*/ 34 w 128"/>
                <a:gd name="T21" fmla="*/ 144 h 292"/>
                <a:gd name="T22" fmla="*/ 16 w 128"/>
                <a:gd name="T23" fmla="*/ 128 h 292"/>
                <a:gd name="T24" fmla="*/ 8 w 128"/>
                <a:gd name="T25" fmla="*/ 98 h 292"/>
                <a:gd name="T26" fmla="*/ 15 w 128"/>
                <a:gd name="T27" fmla="*/ 97 h 292"/>
                <a:gd name="T28" fmla="*/ 29 w 128"/>
                <a:gd name="T29" fmla="*/ 101 h 292"/>
                <a:gd name="T30" fmla="*/ 47 w 128"/>
                <a:gd name="T31" fmla="*/ 116 h 292"/>
                <a:gd name="T32" fmla="*/ 61 w 128"/>
                <a:gd name="T33" fmla="*/ 147 h 292"/>
                <a:gd name="T34" fmla="*/ 58 w 128"/>
                <a:gd name="T35" fmla="*/ 60 h 292"/>
                <a:gd name="T36" fmla="*/ 44 w 128"/>
                <a:gd name="T37" fmla="*/ 58 h 292"/>
                <a:gd name="T38" fmla="*/ 25 w 128"/>
                <a:gd name="T39" fmla="*/ 50 h 292"/>
                <a:gd name="T40" fmla="*/ 8 w 128"/>
                <a:gd name="T41" fmla="*/ 32 h 292"/>
                <a:gd name="T42" fmla="*/ 0 w 128"/>
                <a:gd name="T43" fmla="*/ 0 h 292"/>
                <a:gd name="T44" fmla="*/ 8 w 128"/>
                <a:gd name="T45" fmla="*/ 0 h 292"/>
                <a:gd name="T46" fmla="*/ 27 w 128"/>
                <a:gd name="T47" fmla="*/ 5 h 292"/>
                <a:gd name="T48" fmla="*/ 48 w 128"/>
                <a:gd name="T49" fmla="*/ 21 h 292"/>
                <a:gd name="T50" fmla="*/ 65 w 128"/>
                <a:gd name="T51" fmla="*/ 56 h 292"/>
                <a:gd name="T52" fmla="*/ 66 w 128"/>
                <a:gd name="T53" fmla="*/ 48 h 292"/>
                <a:gd name="T54" fmla="*/ 77 w 128"/>
                <a:gd name="T55" fmla="*/ 28 h 292"/>
                <a:gd name="T56" fmla="*/ 96 w 128"/>
                <a:gd name="T57" fmla="*/ 9 h 292"/>
                <a:gd name="T58" fmla="*/ 128 w 128"/>
                <a:gd name="T59" fmla="*/ 0 h 292"/>
                <a:gd name="T60" fmla="*/ 127 w 128"/>
                <a:gd name="T61" fmla="*/ 9 h 292"/>
                <a:gd name="T62" fmla="*/ 119 w 128"/>
                <a:gd name="T63" fmla="*/ 31 h 292"/>
                <a:gd name="T64" fmla="*/ 101 w 128"/>
                <a:gd name="T65" fmla="*/ 51 h 292"/>
                <a:gd name="T66" fmla="*/ 67 w 128"/>
                <a:gd name="T67" fmla="*/ 60 h 292"/>
                <a:gd name="T68" fmla="*/ 69 w 128"/>
                <a:gd name="T69" fmla="*/ 170 h 292"/>
                <a:gd name="T70" fmla="*/ 73 w 128"/>
                <a:gd name="T71" fmla="*/ 155 h 292"/>
                <a:gd name="T72" fmla="*/ 86 w 128"/>
                <a:gd name="T73" fmla="*/ 136 h 292"/>
                <a:gd name="T74" fmla="*/ 113 w 128"/>
                <a:gd name="T75" fmla="*/ 128 h 292"/>
                <a:gd name="T76" fmla="*/ 112 w 128"/>
                <a:gd name="T77" fmla="*/ 136 h 292"/>
                <a:gd name="T78" fmla="*/ 105 w 128"/>
                <a:gd name="T79" fmla="*/ 153 h 292"/>
                <a:gd name="T80" fmla="*/ 92 w 128"/>
                <a:gd name="T81" fmla="*/ 172 h 292"/>
                <a:gd name="T82" fmla="*/ 67 w 128"/>
                <a:gd name="T83" fmla="*/ 180 h 292"/>
                <a:gd name="T84" fmla="*/ 61 w 128"/>
                <a:gd name="T85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292">
                  <a:moveTo>
                    <a:pt x="61" y="292"/>
                  </a:moveTo>
                  <a:lnTo>
                    <a:pt x="61" y="225"/>
                  </a:lnTo>
                  <a:lnTo>
                    <a:pt x="58" y="225"/>
                  </a:lnTo>
                  <a:lnTo>
                    <a:pt x="54" y="225"/>
                  </a:lnTo>
                  <a:lnTo>
                    <a:pt x="46" y="222"/>
                  </a:lnTo>
                  <a:lnTo>
                    <a:pt x="38" y="219"/>
                  </a:lnTo>
                  <a:lnTo>
                    <a:pt x="29" y="214"/>
                  </a:lnTo>
                  <a:lnTo>
                    <a:pt x="23" y="206"/>
                  </a:lnTo>
                  <a:lnTo>
                    <a:pt x="17" y="195"/>
                  </a:lnTo>
                  <a:lnTo>
                    <a:pt x="15" y="180"/>
                  </a:lnTo>
                  <a:lnTo>
                    <a:pt x="17" y="180"/>
                  </a:lnTo>
                  <a:lnTo>
                    <a:pt x="23" y="180"/>
                  </a:lnTo>
                  <a:lnTo>
                    <a:pt x="29" y="182"/>
                  </a:lnTo>
                  <a:lnTo>
                    <a:pt x="38" y="186"/>
                  </a:lnTo>
                  <a:lnTo>
                    <a:pt x="47" y="194"/>
                  </a:lnTo>
                  <a:lnTo>
                    <a:pt x="54" y="205"/>
                  </a:lnTo>
                  <a:lnTo>
                    <a:pt x="61" y="221"/>
                  </a:lnTo>
                  <a:lnTo>
                    <a:pt x="61" y="151"/>
                  </a:lnTo>
                  <a:lnTo>
                    <a:pt x="58" y="149"/>
                  </a:lnTo>
                  <a:lnTo>
                    <a:pt x="52" y="149"/>
                  </a:lnTo>
                  <a:lnTo>
                    <a:pt x="44" y="147"/>
                  </a:lnTo>
                  <a:lnTo>
                    <a:pt x="34" y="144"/>
                  </a:lnTo>
                  <a:lnTo>
                    <a:pt x="24" y="137"/>
                  </a:lnTo>
                  <a:lnTo>
                    <a:pt x="16" y="128"/>
                  </a:lnTo>
                  <a:lnTo>
                    <a:pt x="11" y="114"/>
                  </a:lnTo>
                  <a:lnTo>
                    <a:pt x="8" y="98"/>
                  </a:lnTo>
                  <a:lnTo>
                    <a:pt x="9" y="97"/>
                  </a:lnTo>
                  <a:lnTo>
                    <a:pt x="15" y="97"/>
                  </a:lnTo>
                  <a:lnTo>
                    <a:pt x="21" y="98"/>
                  </a:lnTo>
                  <a:lnTo>
                    <a:pt x="29" y="101"/>
                  </a:lnTo>
                  <a:lnTo>
                    <a:pt x="39" y="106"/>
                  </a:lnTo>
                  <a:lnTo>
                    <a:pt x="47" y="116"/>
                  </a:lnTo>
                  <a:lnTo>
                    <a:pt x="55" y="128"/>
                  </a:lnTo>
                  <a:lnTo>
                    <a:pt x="61" y="147"/>
                  </a:lnTo>
                  <a:lnTo>
                    <a:pt x="61" y="60"/>
                  </a:lnTo>
                  <a:lnTo>
                    <a:pt x="58" y="60"/>
                  </a:lnTo>
                  <a:lnTo>
                    <a:pt x="52" y="59"/>
                  </a:lnTo>
                  <a:lnTo>
                    <a:pt x="44" y="58"/>
                  </a:lnTo>
                  <a:lnTo>
                    <a:pt x="35" y="55"/>
                  </a:lnTo>
                  <a:lnTo>
                    <a:pt x="25" y="50"/>
                  </a:lnTo>
                  <a:lnTo>
                    <a:pt x="16" y="43"/>
                  </a:lnTo>
                  <a:lnTo>
                    <a:pt x="8" y="32"/>
                  </a:lnTo>
                  <a:lnTo>
                    <a:pt x="3" y="19"/>
                  </a:lnTo>
                  <a:lnTo>
                    <a:pt x="0" y="0"/>
                  </a:lnTo>
                  <a:lnTo>
                    <a:pt x="3" y="0"/>
                  </a:lnTo>
                  <a:lnTo>
                    <a:pt x="8" y="0"/>
                  </a:lnTo>
                  <a:lnTo>
                    <a:pt x="16" y="1"/>
                  </a:lnTo>
                  <a:lnTo>
                    <a:pt x="27" y="5"/>
                  </a:lnTo>
                  <a:lnTo>
                    <a:pt x="38" y="10"/>
                  </a:lnTo>
                  <a:lnTo>
                    <a:pt x="48" y="21"/>
                  </a:lnTo>
                  <a:lnTo>
                    <a:pt x="56" y="36"/>
                  </a:lnTo>
                  <a:lnTo>
                    <a:pt x="65" y="56"/>
                  </a:lnTo>
                  <a:lnTo>
                    <a:pt x="65" y="54"/>
                  </a:lnTo>
                  <a:lnTo>
                    <a:pt x="66" y="48"/>
                  </a:lnTo>
                  <a:lnTo>
                    <a:pt x="70" y="39"/>
                  </a:lnTo>
                  <a:lnTo>
                    <a:pt x="77" y="28"/>
                  </a:lnTo>
                  <a:lnTo>
                    <a:pt x="85" y="19"/>
                  </a:lnTo>
                  <a:lnTo>
                    <a:pt x="96" y="9"/>
                  </a:lnTo>
                  <a:lnTo>
                    <a:pt x="110" y="2"/>
                  </a:lnTo>
                  <a:lnTo>
                    <a:pt x="128" y="0"/>
                  </a:lnTo>
                  <a:lnTo>
                    <a:pt x="128" y="2"/>
                  </a:lnTo>
                  <a:lnTo>
                    <a:pt x="127" y="9"/>
                  </a:lnTo>
                  <a:lnTo>
                    <a:pt x="124" y="19"/>
                  </a:lnTo>
                  <a:lnTo>
                    <a:pt x="119" y="31"/>
                  </a:lnTo>
                  <a:lnTo>
                    <a:pt x="112" y="41"/>
                  </a:lnTo>
                  <a:lnTo>
                    <a:pt x="101" y="51"/>
                  </a:lnTo>
                  <a:lnTo>
                    <a:pt x="86" y="58"/>
                  </a:lnTo>
                  <a:lnTo>
                    <a:pt x="67" y="60"/>
                  </a:lnTo>
                  <a:lnTo>
                    <a:pt x="67" y="172"/>
                  </a:lnTo>
                  <a:lnTo>
                    <a:pt x="69" y="170"/>
                  </a:lnTo>
                  <a:lnTo>
                    <a:pt x="70" y="164"/>
                  </a:lnTo>
                  <a:lnTo>
                    <a:pt x="73" y="155"/>
                  </a:lnTo>
                  <a:lnTo>
                    <a:pt x="78" y="145"/>
                  </a:lnTo>
                  <a:lnTo>
                    <a:pt x="86" y="136"/>
                  </a:lnTo>
                  <a:lnTo>
                    <a:pt x="97" y="130"/>
                  </a:lnTo>
                  <a:lnTo>
                    <a:pt x="113" y="128"/>
                  </a:lnTo>
                  <a:lnTo>
                    <a:pt x="113" y="130"/>
                  </a:lnTo>
                  <a:lnTo>
                    <a:pt x="112" y="136"/>
                  </a:lnTo>
                  <a:lnTo>
                    <a:pt x="109" y="144"/>
                  </a:lnTo>
                  <a:lnTo>
                    <a:pt x="105" y="153"/>
                  </a:lnTo>
                  <a:lnTo>
                    <a:pt x="100" y="163"/>
                  </a:lnTo>
                  <a:lnTo>
                    <a:pt x="92" y="172"/>
                  </a:lnTo>
                  <a:lnTo>
                    <a:pt x="82" y="178"/>
                  </a:lnTo>
                  <a:lnTo>
                    <a:pt x="67" y="180"/>
                  </a:lnTo>
                  <a:lnTo>
                    <a:pt x="67" y="292"/>
                  </a:lnTo>
                  <a:lnTo>
                    <a:pt x="61" y="292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9" name="Freeform 17"/>
            <p:cNvSpPr>
              <a:spLocks/>
            </p:cNvSpPr>
            <p:nvPr/>
          </p:nvSpPr>
          <p:spPr bwMode="gray">
            <a:xfrm>
              <a:off x="2596" y="332"/>
              <a:ext cx="68" cy="257"/>
            </a:xfrm>
            <a:custGeom>
              <a:avLst/>
              <a:gdLst>
                <a:gd name="T0" fmla="*/ 31 w 68"/>
                <a:gd name="T1" fmla="*/ 164 h 257"/>
                <a:gd name="T2" fmla="*/ 23 w 68"/>
                <a:gd name="T3" fmla="*/ 163 h 257"/>
                <a:gd name="T4" fmla="*/ 8 w 68"/>
                <a:gd name="T5" fmla="*/ 155 h 257"/>
                <a:gd name="T6" fmla="*/ 0 w 68"/>
                <a:gd name="T7" fmla="*/ 132 h 257"/>
                <a:gd name="T8" fmla="*/ 7 w 68"/>
                <a:gd name="T9" fmla="*/ 132 h 257"/>
                <a:gd name="T10" fmla="*/ 22 w 68"/>
                <a:gd name="T11" fmla="*/ 139 h 257"/>
                <a:gd name="T12" fmla="*/ 31 w 68"/>
                <a:gd name="T13" fmla="*/ 160 h 257"/>
                <a:gd name="T14" fmla="*/ 29 w 68"/>
                <a:gd name="T15" fmla="*/ 101 h 257"/>
                <a:gd name="T16" fmla="*/ 16 w 68"/>
                <a:gd name="T17" fmla="*/ 97 h 257"/>
                <a:gd name="T18" fmla="*/ 3 w 68"/>
                <a:gd name="T19" fmla="*/ 83 h 257"/>
                <a:gd name="T20" fmla="*/ 3 w 68"/>
                <a:gd name="T21" fmla="*/ 70 h 257"/>
                <a:gd name="T22" fmla="*/ 15 w 68"/>
                <a:gd name="T23" fmla="*/ 74 h 257"/>
                <a:gd name="T24" fmla="*/ 27 w 68"/>
                <a:gd name="T25" fmla="*/ 86 h 257"/>
                <a:gd name="T26" fmla="*/ 31 w 68"/>
                <a:gd name="T27" fmla="*/ 31 h 257"/>
                <a:gd name="T28" fmla="*/ 33 w 68"/>
                <a:gd name="T29" fmla="*/ 23 h 257"/>
                <a:gd name="T30" fmla="*/ 41 w 68"/>
                <a:gd name="T31" fmla="*/ 8 h 257"/>
                <a:gd name="T32" fmla="*/ 62 w 68"/>
                <a:gd name="T33" fmla="*/ 0 h 257"/>
                <a:gd name="T34" fmla="*/ 61 w 68"/>
                <a:gd name="T35" fmla="*/ 8 h 257"/>
                <a:gd name="T36" fmla="*/ 53 w 68"/>
                <a:gd name="T37" fmla="*/ 23 h 257"/>
                <a:gd name="T38" fmla="*/ 35 w 68"/>
                <a:gd name="T39" fmla="*/ 31 h 257"/>
                <a:gd name="T40" fmla="*/ 35 w 68"/>
                <a:gd name="T41" fmla="*/ 75 h 257"/>
                <a:gd name="T42" fmla="*/ 39 w 68"/>
                <a:gd name="T43" fmla="*/ 62 h 257"/>
                <a:gd name="T44" fmla="*/ 54 w 68"/>
                <a:gd name="T45" fmla="*/ 48 h 257"/>
                <a:gd name="T46" fmla="*/ 68 w 68"/>
                <a:gd name="T47" fmla="*/ 48 h 257"/>
                <a:gd name="T48" fmla="*/ 66 w 68"/>
                <a:gd name="T49" fmla="*/ 59 h 257"/>
                <a:gd name="T50" fmla="*/ 58 w 68"/>
                <a:gd name="T51" fmla="*/ 72 h 257"/>
                <a:gd name="T52" fmla="*/ 35 w 68"/>
                <a:gd name="T53" fmla="*/ 82 h 257"/>
                <a:gd name="T54" fmla="*/ 35 w 68"/>
                <a:gd name="T55" fmla="*/ 143 h 257"/>
                <a:gd name="T56" fmla="*/ 38 w 68"/>
                <a:gd name="T57" fmla="*/ 132 h 257"/>
                <a:gd name="T58" fmla="*/ 49 w 68"/>
                <a:gd name="T59" fmla="*/ 122 h 257"/>
                <a:gd name="T60" fmla="*/ 60 w 68"/>
                <a:gd name="T61" fmla="*/ 122 h 257"/>
                <a:gd name="T62" fmla="*/ 58 w 68"/>
                <a:gd name="T63" fmla="*/ 133 h 257"/>
                <a:gd name="T64" fmla="*/ 47 w 68"/>
                <a:gd name="T65" fmla="*/ 144 h 257"/>
                <a:gd name="T66" fmla="*/ 35 w 68"/>
                <a:gd name="T67" fmla="*/ 257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257">
                  <a:moveTo>
                    <a:pt x="31" y="257"/>
                  </a:moveTo>
                  <a:lnTo>
                    <a:pt x="31" y="164"/>
                  </a:lnTo>
                  <a:lnTo>
                    <a:pt x="29" y="163"/>
                  </a:lnTo>
                  <a:lnTo>
                    <a:pt x="23" y="163"/>
                  </a:lnTo>
                  <a:lnTo>
                    <a:pt x="16" y="160"/>
                  </a:lnTo>
                  <a:lnTo>
                    <a:pt x="8" y="155"/>
                  </a:lnTo>
                  <a:lnTo>
                    <a:pt x="3" y="145"/>
                  </a:lnTo>
                  <a:lnTo>
                    <a:pt x="0" y="132"/>
                  </a:lnTo>
                  <a:lnTo>
                    <a:pt x="3" y="132"/>
                  </a:lnTo>
                  <a:lnTo>
                    <a:pt x="7" y="132"/>
                  </a:lnTo>
                  <a:lnTo>
                    <a:pt x="15" y="135"/>
                  </a:lnTo>
                  <a:lnTo>
                    <a:pt x="22" y="139"/>
                  </a:lnTo>
                  <a:lnTo>
                    <a:pt x="27" y="147"/>
                  </a:lnTo>
                  <a:lnTo>
                    <a:pt x="31" y="160"/>
                  </a:lnTo>
                  <a:lnTo>
                    <a:pt x="31" y="101"/>
                  </a:lnTo>
                  <a:lnTo>
                    <a:pt x="29" y="101"/>
                  </a:lnTo>
                  <a:lnTo>
                    <a:pt x="23" y="99"/>
                  </a:lnTo>
                  <a:lnTo>
                    <a:pt x="16" y="97"/>
                  </a:lnTo>
                  <a:lnTo>
                    <a:pt x="8" y="91"/>
                  </a:lnTo>
                  <a:lnTo>
                    <a:pt x="3" y="83"/>
                  </a:lnTo>
                  <a:lnTo>
                    <a:pt x="0" y="70"/>
                  </a:lnTo>
                  <a:lnTo>
                    <a:pt x="3" y="70"/>
                  </a:lnTo>
                  <a:lnTo>
                    <a:pt x="7" y="71"/>
                  </a:lnTo>
                  <a:lnTo>
                    <a:pt x="15" y="74"/>
                  </a:lnTo>
                  <a:lnTo>
                    <a:pt x="22" y="78"/>
                  </a:lnTo>
                  <a:lnTo>
                    <a:pt x="27" y="86"/>
                  </a:lnTo>
                  <a:lnTo>
                    <a:pt x="31" y="97"/>
                  </a:lnTo>
                  <a:lnTo>
                    <a:pt x="31" y="31"/>
                  </a:lnTo>
                  <a:lnTo>
                    <a:pt x="31" y="28"/>
                  </a:lnTo>
                  <a:lnTo>
                    <a:pt x="33" y="23"/>
                  </a:lnTo>
                  <a:lnTo>
                    <a:pt x="35" y="15"/>
                  </a:lnTo>
                  <a:lnTo>
                    <a:pt x="41" y="8"/>
                  </a:lnTo>
                  <a:lnTo>
                    <a:pt x="50" y="2"/>
                  </a:lnTo>
                  <a:lnTo>
                    <a:pt x="62" y="0"/>
                  </a:lnTo>
                  <a:lnTo>
                    <a:pt x="62" y="2"/>
                  </a:lnTo>
                  <a:lnTo>
                    <a:pt x="61" y="8"/>
                  </a:lnTo>
                  <a:lnTo>
                    <a:pt x="58" y="15"/>
                  </a:lnTo>
                  <a:lnTo>
                    <a:pt x="53" y="23"/>
                  </a:lnTo>
                  <a:lnTo>
                    <a:pt x="46" y="28"/>
                  </a:lnTo>
                  <a:lnTo>
                    <a:pt x="35" y="31"/>
                  </a:lnTo>
                  <a:lnTo>
                    <a:pt x="35" y="78"/>
                  </a:lnTo>
                  <a:lnTo>
                    <a:pt x="35" y="75"/>
                  </a:lnTo>
                  <a:lnTo>
                    <a:pt x="37" y="70"/>
                  </a:lnTo>
                  <a:lnTo>
                    <a:pt x="39" y="62"/>
                  </a:lnTo>
                  <a:lnTo>
                    <a:pt x="45" y="55"/>
                  </a:lnTo>
                  <a:lnTo>
                    <a:pt x="54" y="48"/>
                  </a:lnTo>
                  <a:lnTo>
                    <a:pt x="66" y="47"/>
                  </a:lnTo>
                  <a:lnTo>
                    <a:pt x="68" y="48"/>
                  </a:lnTo>
                  <a:lnTo>
                    <a:pt x="68" y="52"/>
                  </a:lnTo>
                  <a:lnTo>
                    <a:pt x="66" y="59"/>
                  </a:lnTo>
                  <a:lnTo>
                    <a:pt x="64" y="66"/>
                  </a:lnTo>
                  <a:lnTo>
                    <a:pt x="58" y="72"/>
                  </a:lnTo>
                  <a:lnTo>
                    <a:pt x="50" y="78"/>
                  </a:lnTo>
                  <a:lnTo>
                    <a:pt x="35" y="82"/>
                  </a:lnTo>
                  <a:lnTo>
                    <a:pt x="35" y="144"/>
                  </a:lnTo>
                  <a:lnTo>
                    <a:pt x="35" y="143"/>
                  </a:lnTo>
                  <a:lnTo>
                    <a:pt x="37" y="139"/>
                  </a:lnTo>
                  <a:lnTo>
                    <a:pt x="38" y="132"/>
                  </a:lnTo>
                  <a:lnTo>
                    <a:pt x="42" y="126"/>
                  </a:lnTo>
                  <a:lnTo>
                    <a:pt x="49" y="122"/>
                  </a:lnTo>
                  <a:lnTo>
                    <a:pt x="58" y="121"/>
                  </a:lnTo>
                  <a:lnTo>
                    <a:pt x="60" y="122"/>
                  </a:lnTo>
                  <a:lnTo>
                    <a:pt x="60" y="126"/>
                  </a:lnTo>
                  <a:lnTo>
                    <a:pt x="58" y="133"/>
                  </a:lnTo>
                  <a:lnTo>
                    <a:pt x="56" y="139"/>
                  </a:lnTo>
                  <a:lnTo>
                    <a:pt x="47" y="144"/>
                  </a:lnTo>
                  <a:lnTo>
                    <a:pt x="35" y="148"/>
                  </a:lnTo>
                  <a:lnTo>
                    <a:pt x="35" y="257"/>
                  </a:lnTo>
                  <a:lnTo>
                    <a:pt x="31" y="257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0" name="Freeform 18"/>
            <p:cNvSpPr>
              <a:spLocks/>
            </p:cNvSpPr>
            <p:nvPr/>
          </p:nvSpPr>
          <p:spPr bwMode="gray">
            <a:xfrm>
              <a:off x="1672" y="164"/>
              <a:ext cx="111" cy="425"/>
            </a:xfrm>
            <a:custGeom>
              <a:avLst/>
              <a:gdLst>
                <a:gd name="T0" fmla="*/ 52 w 111"/>
                <a:gd name="T1" fmla="*/ 272 h 425"/>
                <a:gd name="T2" fmla="*/ 44 w 111"/>
                <a:gd name="T3" fmla="*/ 270 h 425"/>
                <a:gd name="T4" fmla="*/ 26 w 111"/>
                <a:gd name="T5" fmla="*/ 265 h 425"/>
                <a:gd name="T6" fmla="*/ 8 w 111"/>
                <a:gd name="T7" fmla="*/ 249 h 425"/>
                <a:gd name="T8" fmla="*/ 0 w 111"/>
                <a:gd name="T9" fmla="*/ 219 h 425"/>
                <a:gd name="T10" fmla="*/ 8 w 111"/>
                <a:gd name="T11" fmla="*/ 219 h 425"/>
                <a:gd name="T12" fmla="*/ 25 w 111"/>
                <a:gd name="T13" fmla="*/ 223 h 425"/>
                <a:gd name="T14" fmla="*/ 41 w 111"/>
                <a:gd name="T15" fmla="*/ 235 h 425"/>
                <a:gd name="T16" fmla="*/ 52 w 111"/>
                <a:gd name="T17" fmla="*/ 265 h 425"/>
                <a:gd name="T18" fmla="*/ 50 w 111"/>
                <a:gd name="T19" fmla="*/ 168 h 425"/>
                <a:gd name="T20" fmla="*/ 35 w 111"/>
                <a:gd name="T21" fmla="*/ 165 h 425"/>
                <a:gd name="T22" fmla="*/ 17 w 111"/>
                <a:gd name="T23" fmla="*/ 156 h 425"/>
                <a:gd name="T24" fmla="*/ 3 w 111"/>
                <a:gd name="T25" fmla="*/ 134 h 425"/>
                <a:gd name="T26" fmla="*/ 3 w 111"/>
                <a:gd name="T27" fmla="*/ 116 h 425"/>
                <a:gd name="T28" fmla="*/ 19 w 111"/>
                <a:gd name="T29" fmla="*/ 120 h 425"/>
                <a:gd name="T30" fmla="*/ 39 w 111"/>
                <a:gd name="T31" fmla="*/ 133 h 425"/>
                <a:gd name="T32" fmla="*/ 52 w 111"/>
                <a:gd name="T33" fmla="*/ 161 h 425"/>
                <a:gd name="T34" fmla="*/ 53 w 111"/>
                <a:gd name="T35" fmla="*/ 50 h 425"/>
                <a:gd name="T36" fmla="*/ 54 w 111"/>
                <a:gd name="T37" fmla="*/ 36 h 425"/>
                <a:gd name="T38" fmla="*/ 65 w 111"/>
                <a:gd name="T39" fmla="*/ 17 h 425"/>
                <a:gd name="T40" fmla="*/ 87 w 111"/>
                <a:gd name="T41" fmla="*/ 3 h 425"/>
                <a:gd name="T42" fmla="*/ 103 w 111"/>
                <a:gd name="T43" fmla="*/ 3 h 425"/>
                <a:gd name="T44" fmla="*/ 99 w 111"/>
                <a:gd name="T45" fmla="*/ 21 h 425"/>
                <a:gd name="T46" fmla="*/ 84 w 111"/>
                <a:gd name="T47" fmla="*/ 42 h 425"/>
                <a:gd name="T48" fmla="*/ 58 w 111"/>
                <a:gd name="T49" fmla="*/ 52 h 425"/>
                <a:gd name="T50" fmla="*/ 58 w 111"/>
                <a:gd name="T51" fmla="*/ 127 h 425"/>
                <a:gd name="T52" fmla="*/ 61 w 111"/>
                <a:gd name="T53" fmla="*/ 112 h 425"/>
                <a:gd name="T54" fmla="*/ 72 w 111"/>
                <a:gd name="T55" fmla="*/ 94 h 425"/>
                <a:gd name="T56" fmla="*/ 93 w 111"/>
                <a:gd name="T57" fmla="*/ 80 h 425"/>
                <a:gd name="T58" fmla="*/ 111 w 111"/>
                <a:gd name="T59" fmla="*/ 80 h 425"/>
                <a:gd name="T60" fmla="*/ 111 w 111"/>
                <a:gd name="T61" fmla="*/ 91 h 425"/>
                <a:gd name="T62" fmla="*/ 107 w 111"/>
                <a:gd name="T63" fmla="*/ 108 h 425"/>
                <a:gd name="T64" fmla="*/ 91 w 111"/>
                <a:gd name="T65" fmla="*/ 126 h 425"/>
                <a:gd name="T66" fmla="*/ 58 w 111"/>
                <a:gd name="T67" fmla="*/ 135 h 425"/>
                <a:gd name="T68" fmla="*/ 58 w 111"/>
                <a:gd name="T69" fmla="*/ 236 h 425"/>
                <a:gd name="T70" fmla="*/ 61 w 111"/>
                <a:gd name="T71" fmla="*/ 223 h 425"/>
                <a:gd name="T72" fmla="*/ 73 w 111"/>
                <a:gd name="T73" fmla="*/ 208 h 425"/>
                <a:gd name="T74" fmla="*/ 97 w 111"/>
                <a:gd name="T75" fmla="*/ 200 h 425"/>
                <a:gd name="T76" fmla="*/ 99 w 111"/>
                <a:gd name="T77" fmla="*/ 207 h 425"/>
                <a:gd name="T78" fmla="*/ 97 w 111"/>
                <a:gd name="T79" fmla="*/ 220 h 425"/>
                <a:gd name="T80" fmla="*/ 87 w 111"/>
                <a:gd name="T81" fmla="*/ 235 h 425"/>
                <a:gd name="T82" fmla="*/ 58 w 111"/>
                <a:gd name="T83" fmla="*/ 245 h 425"/>
                <a:gd name="T84" fmla="*/ 52 w 111"/>
                <a:gd name="T85" fmla="*/ 425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1" h="425">
                  <a:moveTo>
                    <a:pt x="52" y="425"/>
                  </a:moveTo>
                  <a:lnTo>
                    <a:pt x="52" y="272"/>
                  </a:lnTo>
                  <a:lnTo>
                    <a:pt x="50" y="270"/>
                  </a:lnTo>
                  <a:lnTo>
                    <a:pt x="44" y="270"/>
                  </a:lnTo>
                  <a:lnTo>
                    <a:pt x="35" y="269"/>
                  </a:lnTo>
                  <a:lnTo>
                    <a:pt x="26" y="265"/>
                  </a:lnTo>
                  <a:lnTo>
                    <a:pt x="17" y="258"/>
                  </a:lnTo>
                  <a:lnTo>
                    <a:pt x="8" y="249"/>
                  </a:lnTo>
                  <a:lnTo>
                    <a:pt x="3" y="236"/>
                  </a:lnTo>
                  <a:lnTo>
                    <a:pt x="0" y="219"/>
                  </a:lnTo>
                  <a:lnTo>
                    <a:pt x="3" y="219"/>
                  </a:lnTo>
                  <a:lnTo>
                    <a:pt x="8" y="219"/>
                  </a:lnTo>
                  <a:lnTo>
                    <a:pt x="15" y="220"/>
                  </a:lnTo>
                  <a:lnTo>
                    <a:pt x="25" y="223"/>
                  </a:lnTo>
                  <a:lnTo>
                    <a:pt x="33" y="227"/>
                  </a:lnTo>
                  <a:lnTo>
                    <a:pt x="41" y="235"/>
                  </a:lnTo>
                  <a:lnTo>
                    <a:pt x="48" y="247"/>
                  </a:lnTo>
                  <a:lnTo>
                    <a:pt x="52" y="265"/>
                  </a:lnTo>
                  <a:lnTo>
                    <a:pt x="52" y="168"/>
                  </a:lnTo>
                  <a:lnTo>
                    <a:pt x="50" y="168"/>
                  </a:lnTo>
                  <a:lnTo>
                    <a:pt x="44" y="168"/>
                  </a:lnTo>
                  <a:lnTo>
                    <a:pt x="35" y="165"/>
                  </a:lnTo>
                  <a:lnTo>
                    <a:pt x="26" y="161"/>
                  </a:lnTo>
                  <a:lnTo>
                    <a:pt x="17" y="156"/>
                  </a:lnTo>
                  <a:lnTo>
                    <a:pt x="8" y="146"/>
                  </a:lnTo>
                  <a:lnTo>
                    <a:pt x="3" y="134"/>
                  </a:lnTo>
                  <a:lnTo>
                    <a:pt x="0" y="116"/>
                  </a:lnTo>
                  <a:lnTo>
                    <a:pt x="3" y="116"/>
                  </a:lnTo>
                  <a:lnTo>
                    <a:pt x="10" y="118"/>
                  </a:lnTo>
                  <a:lnTo>
                    <a:pt x="19" y="120"/>
                  </a:lnTo>
                  <a:lnTo>
                    <a:pt x="29" y="125"/>
                  </a:lnTo>
                  <a:lnTo>
                    <a:pt x="39" y="133"/>
                  </a:lnTo>
                  <a:lnTo>
                    <a:pt x="48" y="145"/>
                  </a:lnTo>
                  <a:lnTo>
                    <a:pt x="52" y="161"/>
                  </a:lnTo>
                  <a:lnTo>
                    <a:pt x="52" y="52"/>
                  </a:lnTo>
                  <a:lnTo>
                    <a:pt x="53" y="50"/>
                  </a:lnTo>
                  <a:lnTo>
                    <a:pt x="53" y="44"/>
                  </a:lnTo>
                  <a:lnTo>
                    <a:pt x="54" y="36"/>
                  </a:lnTo>
                  <a:lnTo>
                    <a:pt x="58" y="26"/>
                  </a:lnTo>
                  <a:lnTo>
                    <a:pt x="65" y="17"/>
                  </a:lnTo>
                  <a:lnTo>
                    <a:pt x="75" y="9"/>
                  </a:lnTo>
                  <a:lnTo>
                    <a:pt x="87" y="3"/>
                  </a:lnTo>
                  <a:lnTo>
                    <a:pt x="104" y="0"/>
                  </a:lnTo>
                  <a:lnTo>
                    <a:pt x="103" y="3"/>
                  </a:lnTo>
                  <a:lnTo>
                    <a:pt x="102" y="11"/>
                  </a:lnTo>
                  <a:lnTo>
                    <a:pt x="99" y="21"/>
                  </a:lnTo>
                  <a:lnTo>
                    <a:pt x="92" y="32"/>
                  </a:lnTo>
                  <a:lnTo>
                    <a:pt x="84" y="42"/>
                  </a:lnTo>
                  <a:lnTo>
                    <a:pt x="73" y="49"/>
                  </a:lnTo>
                  <a:lnTo>
                    <a:pt x="58" y="52"/>
                  </a:lnTo>
                  <a:lnTo>
                    <a:pt x="58" y="130"/>
                  </a:lnTo>
                  <a:lnTo>
                    <a:pt x="58" y="127"/>
                  </a:lnTo>
                  <a:lnTo>
                    <a:pt x="60" y="122"/>
                  </a:lnTo>
                  <a:lnTo>
                    <a:pt x="61" y="112"/>
                  </a:lnTo>
                  <a:lnTo>
                    <a:pt x="65" y="103"/>
                  </a:lnTo>
                  <a:lnTo>
                    <a:pt x="72" y="94"/>
                  </a:lnTo>
                  <a:lnTo>
                    <a:pt x="80" y="85"/>
                  </a:lnTo>
                  <a:lnTo>
                    <a:pt x="93" y="80"/>
                  </a:lnTo>
                  <a:lnTo>
                    <a:pt x="110" y="77"/>
                  </a:lnTo>
                  <a:lnTo>
                    <a:pt x="111" y="80"/>
                  </a:lnTo>
                  <a:lnTo>
                    <a:pt x="111" y="84"/>
                  </a:lnTo>
                  <a:lnTo>
                    <a:pt x="111" y="91"/>
                  </a:lnTo>
                  <a:lnTo>
                    <a:pt x="110" y="100"/>
                  </a:lnTo>
                  <a:lnTo>
                    <a:pt x="107" y="108"/>
                  </a:lnTo>
                  <a:lnTo>
                    <a:pt x="100" y="118"/>
                  </a:lnTo>
                  <a:lnTo>
                    <a:pt x="91" y="126"/>
                  </a:lnTo>
                  <a:lnTo>
                    <a:pt x="77" y="133"/>
                  </a:lnTo>
                  <a:lnTo>
                    <a:pt x="58" y="135"/>
                  </a:lnTo>
                  <a:lnTo>
                    <a:pt x="58" y="239"/>
                  </a:lnTo>
                  <a:lnTo>
                    <a:pt x="58" y="236"/>
                  </a:lnTo>
                  <a:lnTo>
                    <a:pt x="60" y="231"/>
                  </a:lnTo>
                  <a:lnTo>
                    <a:pt x="61" y="223"/>
                  </a:lnTo>
                  <a:lnTo>
                    <a:pt x="66" y="215"/>
                  </a:lnTo>
                  <a:lnTo>
                    <a:pt x="73" y="208"/>
                  </a:lnTo>
                  <a:lnTo>
                    <a:pt x="83" y="203"/>
                  </a:lnTo>
                  <a:lnTo>
                    <a:pt x="97" y="200"/>
                  </a:lnTo>
                  <a:lnTo>
                    <a:pt x="97" y="201"/>
                  </a:lnTo>
                  <a:lnTo>
                    <a:pt x="99" y="207"/>
                  </a:lnTo>
                  <a:lnTo>
                    <a:pt x="99" y="212"/>
                  </a:lnTo>
                  <a:lnTo>
                    <a:pt x="97" y="220"/>
                  </a:lnTo>
                  <a:lnTo>
                    <a:pt x="93" y="228"/>
                  </a:lnTo>
                  <a:lnTo>
                    <a:pt x="87" y="235"/>
                  </a:lnTo>
                  <a:lnTo>
                    <a:pt x="75" y="242"/>
                  </a:lnTo>
                  <a:lnTo>
                    <a:pt x="58" y="245"/>
                  </a:lnTo>
                  <a:lnTo>
                    <a:pt x="58" y="425"/>
                  </a:lnTo>
                  <a:lnTo>
                    <a:pt x="52" y="425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1" name="Freeform 19"/>
            <p:cNvSpPr>
              <a:spLocks/>
            </p:cNvSpPr>
            <p:nvPr/>
          </p:nvSpPr>
          <p:spPr bwMode="gray">
            <a:xfrm>
              <a:off x="2065" y="361"/>
              <a:ext cx="100" cy="228"/>
            </a:xfrm>
            <a:custGeom>
              <a:avLst/>
              <a:gdLst>
                <a:gd name="T0" fmla="*/ 52 w 100"/>
                <a:gd name="T1" fmla="*/ 176 h 228"/>
                <a:gd name="T2" fmla="*/ 59 w 100"/>
                <a:gd name="T3" fmla="*/ 176 h 228"/>
                <a:gd name="T4" fmla="*/ 74 w 100"/>
                <a:gd name="T5" fmla="*/ 169 h 228"/>
                <a:gd name="T6" fmla="*/ 86 w 100"/>
                <a:gd name="T7" fmla="*/ 154 h 228"/>
                <a:gd name="T8" fmla="*/ 86 w 100"/>
                <a:gd name="T9" fmla="*/ 141 h 228"/>
                <a:gd name="T10" fmla="*/ 74 w 100"/>
                <a:gd name="T11" fmla="*/ 143 h 228"/>
                <a:gd name="T12" fmla="*/ 58 w 100"/>
                <a:gd name="T13" fmla="*/ 158 h 228"/>
                <a:gd name="T14" fmla="*/ 52 w 100"/>
                <a:gd name="T15" fmla="*/ 118 h 228"/>
                <a:gd name="T16" fmla="*/ 61 w 100"/>
                <a:gd name="T17" fmla="*/ 116 h 228"/>
                <a:gd name="T18" fmla="*/ 78 w 100"/>
                <a:gd name="T19" fmla="*/ 110 h 228"/>
                <a:gd name="T20" fmla="*/ 92 w 100"/>
                <a:gd name="T21" fmla="*/ 92 h 228"/>
                <a:gd name="T22" fmla="*/ 92 w 100"/>
                <a:gd name="T23" fmla="*/ 77 h 228"/>
                <a:gd name="T24" fmla="*/ 81 w 100"/>
                <a:gd name="T25" fmla="*/ 79 h 228"/>
                <a:gd name="T26" fmla="*/ 65 w 100"/>
                <a:gd name="T27" fmla="*/ 88 h 228"/>
                <a:gd name="T28" fmla="*/ 52 w 100"/>
                <a:gd name="T29" fmla="*/ 115 h 228"/>
                <a:gd name="T30" fmla="*/ 55 w 100"/>
                <a:gd name="T31" fmla="*/ 48 h 228"/>
                <a:gd name="T32" fmla="*/ 67 w 100"/>
                <a:gd name="T33" fmla="*/ 45 h 228"/>
                <a:gd name="T34" fmla="*/ 85 w 100"/>
                <a:gd name="T35" fmla="*/ 37 h 228"/>
                <a:gd name="T36" fmla="*/ 97 w 100"/>
                <a:gd name="T37" fmla="*/ 17 h 228"/>
                <a:gd name="T38" fmla="*/ 97 w 100"/>
                <a:gd name="T39" fmla="*/ 0 h 228"/>
                <a:gd name="T40" fmla="*/ 83 w 100"/>
                <a:gd name="T41" fmla="*/ 3 h 228"/>
                <a:gd name="T42" fmla="*/ 65 w 100"/>
                <a:gd name="T43" fmla="*/ 14 h 228"/>
                <a:gd name="T44" fmla="*/ 50 w 100"/>
                <a:gd name="T45" fmla="*/ 45 h 228"/>
                <a:gd name="T46" fmla="*/ 47 w 100"/>
                <a:gd name="T47" fmla="*/ 35 h 228"/>
                <a:gd name="T48" fmla="*/ 38 w 100"/>
                <a:gd name="T49" fmla="*/ 18 h 228"/>
                <a:gd name="T50" fmla="*/ 16 w 100"/>
                <a:gd name="T51" fmla="*/ 3 h 228"/>
                <a:gd name="T52" fmla="*/ 1 w 100"/>
                <a:gd name="T53" fmla="*/ 3 h 228"/>
                <a:gd name="T54" fmla="*/ 5 w 100"/>
                <a:gd name="T55" fmla="*/ 19 h 228"/>
                <a:gd name="T56" fmla="*/ 19 w 100"/>
                <a:gd name="T57" fmla="*/ 38 h 228"/>
                <a:gd name="T58" fmla="*/ 47 w 100"/>
                <a:gd name="T59" fmla="*/ 48 h 228"/>
                <a:gd name="T60" fmla="*/ 47 w 100"/>
                <a:gd name="T61" fmla="*/ 132 h 228"/>
                <a:gd name="T62" fmla="*/ 42 w 100"/>
                <a:gd name="T63" fmla="*/ 118 h 228"/>
                <a:gd name="T64" fmla="*/ 25 w 100"/>
                <a:gd name="T65" fmla="*/ 103 h 228"/>
                <a:gd name="T66" fmla="*/ 12 w 100"/>
                <a:gd name="T67" fmla="*/ 103 h 228"/>
                <a:gd name="T68" fmla="*/ 16 w 100"/>
                <a:gd name="T69" fmla="*/ 116 h 228"/>
                <a:gd name="T70" fmla="*/ 25 w 100"/>
                <a:gd name="T71" fmla="*/ 132 h 228"/>
                <a:gd name="T72" fmla="*/ 47 w 100"/>
                <a:gd name="T73" fmla="*/ 141 h 228"/>
                <a:gd name="T74" fmla="*/ 52 w 100"/>
                <a:gd name="T75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0" h="228">
                  <a:moveTo>
                    <a:pt x="52" y="228"/>
                  </a:moveTo>
                  <a:lnTo>
                    <a:pt x="52" y="176"/>
                  </a:lnTo>
                  <a:lnTo>
                    <a:pt x="55" y="176"/>
                  </a:lnTo>
                  <a:lnTo>
                    <a:pt x="59" y="176"/>
                  </a:lnTo>
                  <a:lnTo>
                    <a:pt x="67" y="173"/>
                  </a:lnTo>
                  <a:lnTo>
                    <a:pt x="74" y="169"/>
                  </a:lnTo>
                  <a:lnTo>
                    <a:pt x="81" y="163"/>
                  </a:lnTo>
                  <a:lnTo>
                    <a:pt x="86" y="154"/>
                  </a:lnTo>
                  <a:lnTo>
                    <a:pt x="88" y="141"/>
                  </a:lnTo>
                  <a:lnTo>
                    <a:pt x="86" y="141"/>
                  </a:lnTo>
                  <a:lnTo>
                    <a:pt x="81" y="142"/>
                  </a:lnTo>
                  <a:lnTo>
                    <a:pt x="74" y="143"/>
                  </a:lnTo>
                  <a:lnTo>
                    <a:pt x="66" y="149"/>
                  </a:lnTo>
                  <a:lnTo>
                    <a:pt x="58" y="158"/>
                  </a:lnTo>
                  <a:lnTo>
                    <a:pt x="52" y="173"/>
                  </a:lnTo>
                  <a:lnTo>
                    <a:pt x="52" y="118"/>
                  </a:lnTo>
                  <a:lnTo>
                    <a:pt x="55" y="118"/>
                  </a:lnTo>
                  <a:lnTo>
                    <a:pt x="61" y="116"/>
                  </a:lnTo>
                  <a:lnTo>
                    <a:pt x="69" y="115"/>
                  </a:lnTo>
                  <a:lnTo>
                    <a:pt x="78" y="110"/>
                  </a:lnTo>
                  <a:lnTo>
                    <a:pt x="86" y="103"/>
                  </a:lnTo>
                  <a:lnTo>
                    <a:pt x="92" y="92"/>
                  </a:lnTo>
                  <a:lnTo>
                    <a:pt x="94" y="77"/>
                  </a:lnTo>
                  <a:lnTo>
                    <a:pt x="92" y="77"/>
                  </a:lnTo>
                  <a:lnTo>
                    <a:pt x="88" y="77"/>
                  </a:lnTo>
                  <a:lnTo>
                    <a:pt x="81" y="79"/>
                  </a:lnTo>
                  <a:lnTo>
                    <a:pt x="73" y="81"/>
                  </a:lnTo>
                  <a:lnTo>
                    <a:pt x="65" y="88"/>
                  </a:lnTo>
                  <a:lnTo>
                    <a:pt x="58" y="99"/>
                  </a:lnTo>
                  <a:lnTo>
                    <a:pt x="52" y="115"/>
                  </a:lnTo>
                  <a:lnTo>
                    <a:pt x="52" y="48"/>
                  </a:lnTo>
                  <a:lnTo>
                    <a:pt x="55" y="48"/>
                  </a:lnTo>
                  <a:lnTo>
                    <a:pt x="61" y="48"/>
                  </a:lnTo>
                  <a:lnTo>
                    <a:pt x="67" y="45"/>
                  </a:lnTo>
                  <a:lnTo>
                    <a:pt x="77" y="42"/>
                  </a:lnTo>
                  <a:lnTo>
                    <a:pt x="85" y="37"/>
                  </a:lnTo>
                  <a:lnTo>
                    <a:pt x="92" y="27"/>
                  </a:lnTo>
                  <a:lnTo>
                    <a:pt x="97" y="17"/>
                  </a:lnTo>
                  <a:lnTo>
                    <a:pt x="100" y="0"/>
                  </a:lnTo>
                  <a:lnTo>
                    <a:pt x="97" y="0"/>
                  </a:lnTo>
                  <a:lnTo>
                    <a:pt x="92" y="0"/>
                  </a:lnTo>
                  <a:lnTo>
                    <a:pt x="83" y="3"/>
                  </a:lnTo>
                  <a:lnTo>
                    <a:pt x="74" y="7"/>
                  </a:lnTo>
                  <a:lnTo>
                    <a:pt x="65" y="14"/>
                  </a:lnTo>
                  <a:lnTo>
                    <a:pt x="56" y="27"/>
                  </a:lnTo>
                  <a:lnTo>
                    <a:pt x="50" y="45"/>
                  </a:lnTo>
                  <a:lnTo>
                    <a:pt x="50" y="42"/>
                  </a:lnTo>
                  <a:lnTo>
                    <a:pt x="47" y="35"/>
                  </a:lnTo>
                  <a:lnTo>
                    <a:pt x="43" y="27"/>
                  </a:lnTo>
                  <a:lnTo>
                    <a:pt x="38" y="18"/>
                  </a:lnTo>
                  <a:lnTo>
                    <a:pt x="28" y="10"/>
                  </a:lnTo>
                  <a:lnTo>
                    <a:pt x="16" y="3"/>
                  </a:lnTo>
                  <a:lnTo>
                    <a:pt x="0" y="0"/>
                  </a:lnTo>
                  <a:lnTo>
                    <a:pt x="1" y="3"/>
                  </a:lnTo>
                  <a:lnTo>
                    <a:pt x="3" y="10"/>
                  </a:lnTo>
                  <a:lnTo>
                    <a:pt x="5" y="19"/>
                  </a:lnTo>
                  <a:lnTo>
                    <a:pt x="11" y="29"/>
                  </a:lnTo>
                  <a:lnTo>
                    <a:pt x="19" y="38"/>
                  </a:lnTo>
                  <a:lnTo>
                    <a:pt x="31" y="45"/>
                  </a:lnTo>
                  <a:lnTo>
                    <a:pt x="47" y="48"/>
                  </a:lnTo>
                  <a:lnTo>
                    <a:pt x="47" y="135"/>
                  </a:lnTo>
                  <a:lnTo>
                    <a:pt x="47" y="132"/>
                  </a:lnTo>
                  <a:lnTo>
                    <a:pt x="46" y="126"/>
                  </a:lnTo>
                  <a:lnTo>
                    <a:pt x="42" y="118"/>
                  </a:lnTo>
                  <a:lnTo>
                    <a:pt x="35" y="110"/>
                  </a:lnTo>
                  <a:lnTo>
                    <a:pt x="25" y="103"/>
                  </a:lnTo>
                  <a:lnTo>
                    <a:pt x="12" y="100"/>
                  </a:lnTo>
                  <a:lnTo>
                    <a:pt x="12" y="103"/>
                  </a:lnTo>
                  <a:lnTo>
                    <a:pt x="13" y="108"/>
                  </a:lnTo>
                  <a:lnTo>
                    <a:pt x="16" y="116"/>
                  </a:lnTo>
                  <a:lnTo>
                    <a:pt x="20" y="124"/>
                  </a:lnTo>
                  <a:lnTo>
                    <a:pt x="25" y="132"/>
                  </a:lnTo>
                  <a:lnTo>
                    <a:pt x="35" y="139"/>
                  </a:lnTo>
                  <a:lnTo>
                    <a:pt x="47" y="141"/>
                  </a:lnTo>
                  <a:lnTo>
                    <a:pt x="47" y="228"/>
                  </a:lnTo>
                  <a:lnTo>
                    <a:pt x="52" y="228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2" name="Freeform 20"/>
            <p:cNvSpPr>
              <a:spLocks/>
            </p:cNvSpPr>
            <p:nvPr/>
          </p:nvSpPr>
          <p:spPr bwMode="gray">
            <a:xfrm>
              <a:off x="2921" y="361"/>
              <a:ext cx="100" cy="228"/>
            </a:xfrm>
            <a:custGeom>
              <a:avLst/>
              <a:gdLst>
                <a:gd name="T0" fmla="*/ 53 w 100"/>
                <a:gd name="T1" fmla="*/ 176 h 228"/>
                <a:gd name="T2" fmla="*/ 60 w 100"/>
                <a:gd name="T3" fmla="*/ 176 h 228"/>
                <a:gd name="T4" fmla="*/ 74 w 100"/>
                <a:gd name="T5" fmla="*/ 169 h 228"/>
                <a:gd name="T6" fmla="*/ 87 w 100"/>
                <a:gd name="T7" fmla="*/ 154 h 228"/>
                <a:gd name="T8" fmla="*/ 87 w 100"/>
                <a:gd name="T9" fmla="*/ 141 h 228"/>
                <a:gd name="T10" fmla="*/ 74 w 100"/>
                <a:gd name="T11" fmla="*/ 143 h 228"/>
                <a:gd name="T12" fmla="*/ 60 w 100"/>
                <a:gd name="T13" fmla="*/ 158 h 228"/>
                <a:gd name="T14" fmla="*/ 53 w 100"/>
                <a:gd name="T15" fmla="*/ 118 h 228"/>
                <a:gd name="T16" fmla="*/ 61 w 100"/>
                <a:gd name="T17" fmla="*/ 116 h 228"/>
                <a:gd name="T18" fmla="*/ 78 w 100"/>
                <a:gd name="T19" fmla="*/ 110 h 228"/>
                <a:gd name="T20" fmla="*/ 92 w 100"/>
                <a:gd name="T21" fmla="*/ 92 h 228"/>
                <a:gd name="T22" fmla="*/ 92 w 100"/>
                <a:gd name="T23" fmla="*/ 77 h 228"/>
                <a:gd name="T24" fmla="*/ 81 w 100"/>
                <a:gd name="T25" fmla="*/ 79 h 228"/>
                <a:gd name="T26" fmla="*/ 65 w 100"/>
                <a:gd name="T27" fmla="*/ 88 h 228"/>
                <a:gd name="T28" fmla="*/ 53 w 100"/>
                <a:gd name="T29" fmla="*/ 115 h 228"/>
                <a:gd name="T30" fmla="*/ 56 w 100"/>
                <a:gd name="T31" fmla="*/ 48 h 228"/>
                <a:gd name="T32" fmla="*/ 68 w 100"/>
                <a:gd name="T33" fmla="*/ 45 h 228"/>
                <a:gd name="T34" fmla="*/ 85 w 100"/>
                <a:gd name="T35" fmla="*/ 37 h 228"/>
                <a:gd name="T36" fmla="*/ 97 w 100"/>
                <a:gd name="T37" fmla="*/ 17 h 228"/>
                <a:gd name="T38" fmla="*/ 97 w 100"/>
                <a:gd name="T39" fmla="*/ 0 h 228"/>
                <a:gd name="T40" fmla="*/ 84 w 100"/>
                <a:gd name="T41" fmla="*/ 3 h 228"/>
                <a:gd name="T42" fmla="*/ 65 w 100"/>
                <a:gd name="T43" fmla="*/ 14 h 228"/>
                <a:gd name="T44" fmla="*/ 50 w 100"/>
                <a:gd name="T45" fmla="*/ 45 h 228"/>
                <a:gd name="T46" fmla="*/ 47 w 100"/>
                <a:gd name="T47" fmla="*/ 35 h 228"/>
                <a:gd name="T48" fmla="*/ 38 w 100"/>
                <a:gd name="T49" fmla="*/ 18 h 228"/>
                <a:gd name="T50" fmla="*/ 16 w 100"/>
                <a:gd name="T51" fmla="*/ 3 h 228"/>
                <a:gd name="T52" fmla="*/ 2 w 100"/>
                <a:gd name="T53" fmla="*/ 3 h 228"/>
                <a:gd name="T54" fmla="*/ 6 w 100"/>
                <a:gd name="T55" fmla="*/ 19 h 228"/>
                <a:gd name="T56" fmla="*/ 19 w 100"/>
                <a:gd name="T57" fmla="*/ 38 h 228"/>
                <a:gd name="T58" fmla="*/ 47 w 100"/>
                <a:gd name="T59" fmla="*/ 48 h 228"/>
                <a:gd name="T60" fmla="*/ 47 w 100"/>
                <a:gd name="T61" fmla="*/ 132 h 228"/>
                <a:gd name="T62" fmla="*/ 42 w 100"/>
                <a:gd name="T63" fmla="*/ 118 h 228"/>
                <a:gd name="T64" fmla="*/ 26 w 100"/>
                <a:gd name="T65" fmla="*/ 103 h 228"/>
                <a:gd name="T66" fmla="*/ 12 w 100"/>
                <a:gd name="T67" fmla="*/ 103 h 228"/>
                <a:gd name="T68" fmla="*/ 16 w 100"/>
                <a:gd name="T69" fmla="*/ 116 h 228"/>
                <a:gd name="T70" fmla="*/ 26 w 100"/>
                <a:gd name="T71" fmla="*/ 132 h 228"/>
                <a:gd name="T72" fmla="*/ 47 w 100"/>
                <a:gd name="T73" fmla="*/ 141 h 228"/>
                <a:gd name="T74" fmla="*/ 53 w 100"/>
                <a:gd name="T75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0" h="228">
                  <a:moveTo>
                    <a:pt x="53" y="228"/>
                  </a:moveTo>
                  <a:lnTo>
                    <a:pt x="53" y="176"/>
                  </a:lnTo>
                  <a:lnTo>
                    <a:pt x="56" y="176"/>
                  </a:lnTo>
                  <a:lnTo>
                    <a:pt x="60" y="176"/>
                  </a:lnTo>
                  <a:lnTo>
                    <a:pt x="68" y="173"/>
                  </a:lnTo>
                  <a:lnTo>
                    <a:pt x="74" y="169"/>
                  </a:lnTo>
                  <a:lnTo>
                    <a:pt x="81" y="163"/>
                  </a:lnTo>
                  <a:lnTo>
                    <a:pt x="87" y="154"/>
                  </a:lnTo>
                  <a:lnTo>
                    <a:pt x="88" y="141"/>
                  </a:lnTo>
                  <a:lnTo>
                    <a:pt x="87" y="141"/>
                  </a:lnTo>
                  <a:lnTo>
                    <a:pt x="81" y="142"/>
                  </a:lnTo>
                  <a:lnTo>
                    <a:pt x="74" y="143"/>
                  </a:lnTo>
                  <a:lnTo>
                    <a:pt x="66" y="149"/>
                  </a:lnTo>
                  <a:lnTo>
                    <a:pt x="60" y="158"/>
                  </a:lnTo>
                  <a:lnTo>
                    <a:pt x="53" y="173"/>
                  </a:lnTo>
                  <a:lnTo>
                    <a:pt x="53" y="118"/>
                  </a:lnTo>
                  <a:lnTo>
                    <a:pt x="56" y="118"/>
                  </a:lnTo>
                  <a:lnTo>
                    <a:pt x="61" y="116"/>
                  </a:lnTo>
                  <a:lnTo>
                    <a:pt x="69" y="115"/>
                  </a:lnTo>
                  <a:lnTo>
                    <a:pt x="78" y="110"/>
                  </a:lnTo>
                  <a:lnTo>
                    <a:pt x="87" y="103"/>
                  </a:lnTo>
                  <a:lnTo>
                    <a:pt x="92" y="92"/>
                  </a:lnTo>
                  <a:lnTo>
                    <a:pt x="95" y="77"/>
                  </a:lnTo>
                  <a:lnTo>
                    <a:pt x="92" y="77"/>
                  </a:lnTo>
                  <a:lnTo>
                    <a:pt x="88" y="77"/>
                  </a:lnTo>
                  <a:lnTo>
                    <a:pt x="81" y="79"/>
                  </a:lnTo>
                  <a:lnTo>
                    <a:pt x="73" y="81"/>
                  </a:lnTo>
                  <a:lnTo>
                    <a:pt x="65" y="88"/>
                  </a:lnTo>
                  <a:lnTo>
                    <a:pt x="58" y="99"/>
                  </a:lnTo>
                  <a:lnTo>
                    <a:pt x="53" y="115"/>
                  </a:lnTo>
                  <a:lnTo>
                    <a:pt x="53" y="48"/>
                  </a:lnTo>
                  <a:lnTo>
                    <a:pt x="56" y="48"/>
                  </a:lnTo>
                  <a:lnTo>
                    <a:pt x="61" y="48"/>
                  </a:lnTo>
                  <a:lnTo>
                    <a:pt x="68" y="45"/>
                  </a:lnTo>
                  <a:lnTo>
                    <a:pt x="77" y="42"/>
                  </a:lnTo>
                  <a:lnTo>
                    <a:pt x="85" y="37"/>
                  </a:lnTo>
                  <a:lnTo>
                    <a:pt x="93" y="27"/>
                  </a:lnTo>
                  <a:lnTo>
                    <a:pt x="97" y="17"/>
                  </a:lnTo>
                  <a:lnTo>
                    <a:pt x="100" y="0"/>
                  </a:lnTo>
                  <a:lnTo>
                    <a:pt x="97" y="0"/>
                  </a:lnTo>
                  <a:lnTo>
                    <a:pt x="92" y="0"/>
                  </a:lnTo>
                  <a:lnTo>
                    <a:pt x="84" y="3"/>
                  </a:lnTo>
                  <a:lnTo>
                    <a:pt x="74" y="7"/>
                  </a:lnTo>
                  <a:lnTo>
                    <a:pt x="65" y="14"/>
                  </a:lnTo>
                  <a:lnTo>
                    <a:pt x="57" y="27"/>
                  </a:lnTo>
                  <a:lnTo>
                    <a:pt x="50" y="45"/>
                  </a:lnTo>
                  <a:lnTo>
                    <a:pt x="50" y="42"/>
                  </a:lnTo>
                  <a:lnTo>
                    <a:pt x="47" y="35"/>
                  </a:lnTo>
                  <a:lnTo>
                    <a:pt x="43" y="27"/>
                  </a:lnTo>
                  <a:lnTo>
                    <a:pt x="38" y="18"/>
                  </a:lnTo>
                  <a:lnTo>
                    <a:pt x="29" y="10"/>
                  </a:lnTo>
                  <a:lnTo>
                    <a:pt x="16" y="3"/>
                  </a:lnTo>
                  <a:lnTo>
                    <a:pt x="0" y="0"/>
                  </a:lnTo>
                  <a:lnTo>
                    <a:pt x="2" y="3"/>
                  </a:lnTo>
                  <a:lnTo>
                    <a:pt x="3" y="10"/>
                  </a:lnTo>
                  <a:lnTo>
                    <a:pt x="6" y="19"/>
                  </a:lnTo>
                  <a:lnTo>
                    <a:pt x="11" y="29"/>
                  </a:lnTo>
                  <a:lnTo>
                    <a:pt x="19" y="38"/>
                  </a:lnTo>
                  <a:lnTo>
                    <a:pt x="31" y="45"/>
                  </a:lnTo>
                  <a:lnTo>
                    <a:pt x="47" y="48"/>
                  </a:lnTo>
                  <a:lnTo>
                    <a:pt x="47" y="135"/>
                  </a:lnTo>
                  <a:lnTo>
                    <a:pt x="47" y="132"/>
                  </a:lnTo>
                  <a:lnTo>
                    <a:pt x="46" y="126"/>
                  </a:lnTo>
                  <a:lnTo>
                    <a:pt x="42" y="118"/>
                  </a:lnTo>
                  <a:lnTo>
                    <a:pt x="35" y="110"/>
                  </a:lnTo>
                  <a:lnTo>
                    <a:pt x="26" y="103"/>
                  </a:lnTo>
                  <a:lnTo>
                    <a:pt x="12" y="100"/>
                  </a:lnTo>
                  <a:lnTo>
                    <a:pt x="12" y="103"/>
                  </a:lnTo>
                  <a:lnTo>
                    <a:pt x="14" y="108"/>
                  </a:lnTo>
                  <a:lnTo>
                    <a:pt x="16" y="116"/>
                  </a:lnTo>
                  <a:lnTo>
                    <a:pt x="20" y="124"/>
                  </a:lnTo>
                  <a:lnTo>
                    <a:pt x="26" y="132"/>
                  </a:lnTo>
                  <a:lnTo>
                    <a:pt x="35" y="139"/>
                  </a:lnTo>
                  <a:lnTo>
                    <a:pt x="47" y="141"/>
                  </a:lnTo>
                  <a:lnTo>
                    <a:pt x="47" y="228"/>
                  </a:lnTo>
                  <a:lnTo>
                    <a:pt x="53" y="228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3" name="Freeform 21"/>
            <p:cNvSpPr>
              <a:spLocks/>
            </p:cNvSpPr>
            <p:nvPr/>
          </p:nvSpPr>
          <p:spPr bwMode="gray">
            <a:xfrm>
              <a:off x="2273" y="187"/>
              <a:ext cx="175" cy="402"/>
            </a:xfrm>
            <a:custGeom>
              <a:avLst/>
              <a:gdLst>
                <a:gd name="T0" fmla="*/ 93 w 175"/>
                <a:gd name="T1" fmla="*/ 309 h 402"/>
                <a:gd name="T2" fmla="*/ 101 w 175"/>
                <a:gd name="T3" fmla="*/ 309 h 402"/>
                <a:gd name="T4" fmla="*/ 118 w 175"/>
                <a:gd name="T5" fmla="*/ 304 h 402"/>
                <a:gd name="T6" fmla="*/ 138 w 175"/>
                <a:gd name="T7" fmla="*/ 292 h 402"/>
                <a:gd name="T8" fmla="*/ 152 w 175"/>
                <a:gd name="T9" fmla="*/ 266 h 402"/>
                <a:gd name="T10" fmla="*/ 152 w 175"/>
                <a:gd name="T11" fmla="*/ 247 h 402"/>
                <a:gd name="T12" fmla="*/ 138 w 175"/>
                <a:gd name="T13" fmla="*/ 250 h 402"/>
                <a:gd name="T14" fmla="*/ 120 w 175"/>
                <a:gd name="T15" fmla="*/ 259 h 402"/>
                <a:gd name="T16" fmla="*/ 99 w 175"/>
                <a:gd name="T17" fmla="*/ 285 h 402"/>
                <a:gd name="T18" fmla="*/ 93 w 175"/>
                <a:gd name="T19" fmla="*/ 207 h 402"/>
                <a:gd name="T20" fmla="*/ 102 w 175"/>
                <a:gd name="T21" fmla="*/ 205 h 402"/>
                <a:gd name="T22" fmla="*/ 122 w 175"/>
                <a:gd name="T23" fmla="*/ 200 h 402"/>
                <a:gd name="T24" fmla="*/ 147 w 175"/>
                <a:gd name="T25" fmla="*/ 185 h 402"/>
                <a:gd name="T26" fmla="*/ 163 w 175"/>
                <a:gd name="T27" fmla="*/ 155 h 402"/>
                <a:gd name="T28" fmla="*/ 163 w 175"/>
                <a:gd name="T29" fmla="*/ 134 h 402"/>
                <a:gd name="T30" fmla="*/ 149 w 175"/>
                <a:gd name="T31" fmla="*/ 135 h 402"/>
                <a:gd name="T32" fmla="*/ 129 w 175"/>
                <a:gd name="T33" fmla="*/ 142 h 402"/>
                <a:gd name="T34" fmla="*/ 107 w 175"/>
                <a:gd name="T35" fmla="*/ 162 h 402"/>
                <a:gd name="T36" fmla="*/ 93 w 175"/>
                <a:gd name="T37" fmla="*/ 201 h 402"/>
                <a:gd name="T38" fmla="*/ 95 w 175"/>
                <a:gd name="T39" fmla="*/ 83 h 402"/>
                <a:gd name="T40" fmla="*/ 110 w 175"/>
                <a:gd name="T41" fmla="*/ 81 h 402"/>
                <a:gd name="T42" fmla="*/ 134 w 175"/>
                <a:gd name="T43" fmla="*/ 73 h 402"/>
                <a:gd name="T44" fmla="*/ 157 w 175"/>
                <a:gd name="T45" fmla="*/ 54 h 402"/>
                <a:gd name="T46" fmla="*/ 174 w 175"/>
                <a:gd name="T47" fmla="*/ 23 h 402"/>
                <a:gd name="T48" fmla="*/ 174 w 175"/>
                <a:gd name="T49" fmla="*/ 0 h 402"/>
                <a:gd name="T50" fmla="*/ 157 w 175"/>
                <a:gd name="T51" fmla="*/ 2 h 402"/>
                <a:gd name="T52" fmla="*/ 133 w 175"/>
                <a:gd name="T53" fmla="*/ 10 h 402"/>
                <a:gd name="T54" fmla="*/ 107 w 175"/>
                <a:gd name="T55" fmla="*/ 33 h 402"/>
                <a:gd name="T56" fmla="*/ 87 w 175"/>
                <a:gd name="T57" fmla="*/ 77 h 402"/>
                <a:gd name="T58" fmla="*/ 85 w 175"/>
                <a:gd name="T59" fmla="*/ 68 h 402"/>
                <a:gd name="T60" fmla="*/ 75 w 175"/>
                <a:gd name="T61" fmla="*/ 46 h 402"/>
                <a:gd name="T62" fmla="*/ 55 w 175"/>
                <a:gd name="T63" fmla="*/ 21 h 402"/>
                <a:gd name="T64" fmla="*/ 22 w 175"/>
                <a:gd name="T65" fmla="*/ 3 h 402"/>
                <a:gd name="T66" fmla="*/ 1 w 175"/>
                <a:gd name="T67" fmla="*/ 3 h 402"/>
                <a:gd name="T68" fmla="*/ 4 w 175"/>
                <a:gd name="T69" fmla="*/ 18 h 402"/>
                <a:gd name="T70" fmla="*/ 12 w 175"/>
                <a:gd name="T71" fmla="*/ 42 h 402"/>
                <a:gd name="T72" fmla="*/ 31 w 175"/>
                <a:gd name="T73" fmla="*/ 65 h 402"/>
                <a:gd name="T74" fmla="*/ 62 w 175"/>
                <a:gd name="T75" fmla="*/ 81 h 402"/>
                <a:gd name="T76" fmla="*/ 82 w 175"/>
                <a:gd name="T77" fmla="*/ 238 h 402"/>
                <a:gd name="T78" fmla="*/ 80 w 175"/>
                <a:gd name="T79" fmla="*/ 228 h 402"/>
                <a:gd name="T80" fmla="*/ 72 w 175"/>
                <a:gd name="T81" fmla="*/ 207 h 402"/>
                <a:gd name="T82" fmla="*/ 55 w 175"/>
                <a:gd name="T83" fmla="*/ 185 h 402"/>
                <a:gd name="T84" fmla="*/ 21 w 175"/>
                <a:gd name="T85" fmla="*/ 176 h 402"/>
                <a:gd name="T86" fmla="*/ 22 w 175"/>
                <a:gd name="T87" fmla="*/ 185 h 402"/>
                <a:gd name="T88" fmla="*/ 28 w 175"/>
                <a:gd name="T89" fmla="*/ 205 h 402"/>
                <a:gd name="T90" fmla="*/ 41 w 175"/>
                <a:gd name="T91" fmla="*/ 230 h 402"/>
                <a:gd name="T92" fmla="*/ 66 w 175"/>
                <a:gd name="T93" fmla="*/ 246 h 402"/>
                <a:gd name="T94" fmla="*/ 82 w 175"/>
                <a:gd name="T95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5" h="402">
                  <a:moveTo>
                    <a:pt x="93" y="402"/>
                  </a:moveTo>
                  <a:lnTo>
                    <a:pt x="93" y="309"/>
                  </a:lnTo>
                  <a:lnTo>
                    <a:pt x="95" y="309"/>
                  </a:lnTo>
                  <a:lnTo>
                    <a:pt x="101" y="309"/>
                  </a:lnTo>
                  <a:lnTo>
                    <a:pt x="109" y="308"/>
                  </a:lnTo>
                  <a:lnTo>
                    <a:pt x="118" y="304"/>
                  </a:lnTo>
                  <a:lnTo>
                    <a:pt x="129" y="298"/>
                  </a:lnTo>
                  <a:lnTo>
                    <a:pt x="138" y="292"/>
                  </a:lnTo>
                  <a:lnTo>
                    <a:pt x="147" y="281"/>
                  </a:lnTo>
                  <a:lnTo>
                    <a:pt x="152" y="266"/>
                  </a:lnTo>
                  <a:lnTo>
                    <a:pt x="155" y="247"/>
                  </a:lnTo>
                  <a:lnTo>
                    <a:pt x="152" y="247"/>
                  </a:lnTo>
                  <a:lnTo>
                    <a:pt x="147" y="249"/>
                  </a:lnTo>
                  <a:lnTo>
                    <a:pt x="138" y="250"/>
                  </a:lnTo>
                  <a:lnTo>
                    <a:pt x="129" y="253"/>
                  </a:lnTo>
                  <a:lnTo>
                    <a:pt x="120" y="259"/>
                  </a:lnTo>
                  <a:lnTo>
                    <a:pt x="109" y="270"/>
                  </a:lnTo>
                  <a:lnTo>
                    <a:pt x="99" y="285"/>
                  </a:lnTo>
                  <a:lnTo>
                    <a:pt x="93" y="304"/>
                  </a:lnTo>
                  <a:lnTo>
                    <a:pt x="93" y="207"/>
                  </a:lnTo>
                  <a:lnTo>
                    <a:pt x="95" y="207"/>
                  </a:lnTo>
                  <a:lnTo>
                    <a:pt x="102" y="205"/>
                  </a:lnTo>
                  <a:lnTo>
                    <a:pt x="111" y="204"/>
                  </a:lnTo>
                  <a:lnTo>
                    <a:pt x="122" y="200"/>
                  </a:lnTo>
                  <a:lnTo>
                    <a:pt x="134" y="195"/>
                  </a:lnTo>
                  <a:lnTo>
                    <a:pt x="147" y="185"/>
                  </a:lnTo>
                  <a:lnTo>
                    <a:pt x="156" y="173"/>
                  </a:lnTo>
                  <a:lnTo>
                    <a:pt x="163" y="155"/>
                  </a:lnTo>
                  <a:lnTo>
                    <a:pt x="165" y="134"/>
                  </a:lnTo>
                  <a:lnTo>
                    <a:pt x="163" y="134"/>
                  </a:lnTo>
                  <a:lnTo>
                    <a:pt x="157" y="134"/>
                  </a:lnTo>
                  <a:lnTo>
                    <a:pt x="149" y="135"/>
                  </a:lnTo>
                  <a:lnTo>
                    <a:pt x="140" y="137"/>
                  </a:lnTo>
                  <a:lnTo>
                    <a:pt x="129" y="142"/>
                  </a:lnTo>
                  <a:lnTo>
                    <a:pt x="118" y="150"/>
                  </a:lnTo>
                  <a:lnTo>
                    <a:pt x="107" y="162"/>
                  </a:lnTo>
                  <a:lnTo>
                    <a:pt x="99" y="178"/>
                  </a:lnTo>
                  <a:lnTo>
                    <a:pt x="93" y="201"/>
                  </a:lnTo>
                  <a:lnTo>
                    <a:pt x="93" y="83"/>
                  </a:lnTo>
                  <a:lnTo>
                    <a:pt x="95" y="83"/>
                  </a:lnTo>
                  <a:lnTo>
                    <a:pt x="101" y="83"/>
                  </a:lnTo>
                  <a:lnTo>
                    <a:pt x="110" y="81"/>
                  </a:lnTo>
                  <a:lnTo>
                    <a:pt x="122" y="77"/>
                  </a:lnTo>
                  <a:lnTo>
                    <a:pt x="134" y="73"/>
                  </a:lnTo>
                  <a:lnTo>
                    <a:pt x="147" y="65"/>
                  </a:lnTo>
                  <a:lnTo>
                    <a:pt x="157" y="54"/>
                  </a:lnTo>
                  <a:lnTo>
                    <a:pt x="167" y="41"/>
                  </a:lnTo>
                  <a:lnTo>
                    <a:pt x="174" y="23"/>
                  </a:lnTo>
                  <a:lnTo>
                    <a:pt x="175" y="0"/>
                  </a:lnTo>
                  <a:lnTo>
                    <a:pt x="174" y="0"/>
                  </a:lnTo>
                  <a:lnTo>
                    <a:pt x="167" y="0"/>
                  </a:lnTo>
                  <a:lnTo>
                    <a:pt x="157" y="2"/>
                  </a:lnTo>
                  <a:lnTo>
                    <a:pt x="145" y="4"/>
                  </a:lnTo>
                  <a:lnTo>
                    <a:pt x="133" y="10"/>
                  </a:lnTo>
                  <a:lnTo>
                    <a:pt x="120" y="19"/>
                  </a:lnTo>
                  <a:lnTo>
                    <a:pt x="107" y="33"/>
                  </a:lnTo>
                  <a:lnTo>
                    <a:pt x="97" y="52"/>
                  </a:lnTo>
                  <a:lnTo>
                    <a:pt x="87" y="77"/>
                  </a:lnTo>
                  <a:lnTo>
                    <a:pt x="87" y="75"/>
                  </a:lnTo>
                  <a:lnTo>
                    <a:pt x="85" y="68"/>
                  </a:lnTo>
                  <a:lnTo>
                    <a:pt x="80" y="58"/>
                  </a:lnTo>
                  <a:lnTo>
                    <a:pt x="75" y="46"/>
                  </a:lnTo>
                  <a:lnTo>
                    <a:pt x="66" y="33"/>
                  </a:lnTo>
                  <a:lnTo>
                    <a:pt x="55" y="21"/>
                  </a:lnTo>
                  <a:lnTo>
                    <a:pt x="40" y="10"/>
                  </a:lnTo>
                  <a:lnTo>
                    <a:pt x="22" y="3"/>
                  </a:lnTo>
                  <a:lnTo>
                    <a:pt x="0" y="0"/>
                  </a:lnTo>
                  <a:lnTo>
                    <a:pt x="1" y="3"/>
                  </a:lnTo>
                  <a:lnTo>
                    <a:pt x="1" y="10"/>
                  </a:lnTo>
                  <a:lnTo>
                    <a:pt x="4" y="18"/>
                  </a:lnTo>
                  <a:lnTo>
                    <a:pt x="6" y="30"/>
                  </a:lnTo>
                  <a:lnTo>
                    <a:pt x="12" y="42"/>
                  </a:lnTo>
                  <a:lnTo>
                    <a:pt x="20" y="54"/>
                  </a:lnTo>
                  <a:lnTo>
                    <a:pt x="31" y="65"/>
                  </a:lnTo>
                  <a:lnTo>
                    <a:pt x="44" y="75"/>
                  </a:lnTo>
                  <a:lnTo>
                    <a:pt x="62" y="81"/>
                  </a:lnTo>
                  <a:lnTo>
                    <a:pt x="82" y="83"/>
                  </a:lnTo>
                  <a:lnTo>
                    <a:pt x="82" y="238"/>
                  </a:lnTo>
                  <a:lnTo>
                    <a:pt x="82" y="235"/>
                  </a:lnTo>
                  <a:lnTo>
                    <a:pt x="80" y="228"/>
                  </a:lnTo>
                  <a:lnTo>
                    <a:pt x="78" y="217"/>
                  </a:lnTo>
                  <a:lnTo>
                    <a:pt x="72" y="207"/>
                  </a:lnTo>
                  <a:lnTo>
                    <a:pt x="66" y="196"/>
                  </a:lnTo>
                  <a:lnTo>
                    <a:pt x="55" y="185"/>
                  </a:lnTo>
                  <a:lnTo>
                    <a:pt x="40" y="178"/>
                  </a:lnTo>
                  <a:lnTo>
                    <a:pt x="21" y="176"/>
                  </a:lnTo>
                  <a:lnTo>
                    <a:pt x="21" y="178"/>
                  </a:lnTo>
                  <a:lnTo>
                    <a:pt x="22" y="185"/>
                  </a:lnTo>
                  <a:lnTo>
                    <a:pt x="24" y="195"/>
                  </a:lnTo>
                  <a:lnTo>
                    <a:pt x="28" y="205"/>
                  </a:lnTo>
                  <a:lnTo>
                    <a:pt x="33" y="217"/>
                  </a:lnTo>
                  <a:lnTo>
                    <a:pt x="41" y="230"/>
                  </a:lnTo>
                  <a:lnTo>
                    <a:pt x="52" y="239"/>
                  </a:lnTo>
                  <a:lnTo>
                    <a:pt x="66" y="246"/>
                  </a:lnTo>
                  <a:lnTo>
                    <a:pt x="82" y="247"/>
                  </a:lnTo>
                  <a:lnTo>
                    <a:pt x="82" y="402"/>
                  </a:lnTo>
                  <a:lnTo>
                    <a:pt x="93" y="402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4" name="Freeform 22"/>
            <p:cNvSpPr>
              <a:spLocks/>
            </p:cNvSpPr>
            <p:nvPr/>
          </p:nvSpPr>
          <p:spPr bwMode="gray">
            <a:xfrm>
              <a:off x="2161" y="216"/>
              <a:ext cx="97" cy="373"/>
            </a:xfrm>
            <a:custGeom>
              <a:avLst/>
              <a:gdLst>
                <a:gd name="T0" fmla="*/ 52 w 97"/>
                <a:gd name="T1" fmla="*/ 237 h 373"/>
                <a:gd name="T2" fmla="*/ 59 w 97"/>
                <a:gd name="T3" fmla="*/ 237 h 373"/>
                <a:gd name="T4" fmla="*/ 74 w 97"/>
                <a:gd name="T5" fmla="*/ 232 h 373"/>
                <a:gd name="T6" fmla="*/ 90 w 97"/>
                <a:gd name="T7" fmla="*/ 218 h 373"/>
                <a:gd name="T8" fmla="*/ 97 w 97"/>
                <a:gd name="T9" fmla="*/ 193 h 373"/>
                <a:gd name="T10" fmla="*/ 89 w 97"/>
                <a:gd name="T11" fmla="*/ 193 h 373"/>
                <a:gd name="T12" fmla="*/ 71 w 97"/>
                <a:gd name="T13" fmla="*/ 197 h 373"/>
                <a:gd name="T14" fmla="*/ 56 w 97"/>
                <a:gd name="T15" fmla="*/ 215 h 373"/>
                <a:gd name="T16" fmla="*/ 52 w 97"/>
                <a:gd name="T17" fmla="*/ 147 h 373"/>
                <a:gd name="T18" fmla="*/ 59 w 97"/>
                <a:gd name="T19" fmla="*/ 147 h 373"/>
                <a:gd name="T20" fmla="*/ 74 w 97"/>
                <a:gd name="T21" fmla="*/ 141 h 373"/>
                <a:gd name="T22" fmla="*/ 90 w 97"/>
                <a:gd name="T23" fmla="*/ 128 h 373"/>
                <a:gd name="T24" fmla="*/ 97 w 97"/>
                <a:gd name="T25" fmla="*/ 102 h 373"/>
                <a:gd name="T26" fmla="*/ 89 w 97"/>
                <a:gd name="T27" fmla="*/ 102 h 373"/>
                <a:gd name="T28" fmla="*/ 71 w 97"/>
                <a:gd name="T29" fmla="*/ 109 h 373"/>
                <a:gd name="T30" fmla="*/ 56 w 97"/>
                <a:gd name="T31" fmla="*/ 126 h 373"/>
                <a:gd name="T32" fmla="*/ 52 w 97"/>
                <a:gd name="T33" fmla="*/ 46 h 373"/>
                <a:gd name="T34" fmla="*/ 51 w 97"/>
                <a:gd name="T35" fmla="*/ 37 h 373"/>
                <a:gd name="T36" fmla="*/ 45 w 97"/>
                <a:gd name="T37" fmla="*/ 23 h 373"/>
                <a:gd name="T38" fmla="*/ 32 w 97"/>
                <a:gd name="T39" fmla="*/ 6 h 373"/>
                <a:gd name="T40" fmla="*/ 6 w 97"/>
                <a:gd name="T41" fmla="*/ 0 h 373"/>
                <a:gd name="T42" fmla="*/ 8 w 97"/>
                <a:gd name="T43" fmla="*/ 9 h 373"/>
                <a:gd name="T44" fmla="*/ 16 w 97"/>
                <a:gd name="T45" fmla="*/ 27 h 373"/>
                <a:gd name="T46" fmla="*/ 33 w 97"/>
                <a:gd name="T47" fmla="*/ 43 h 373"/>
                <a:gd name="T48" fmla="*/ 45 w 97"/>
                <a:gd name="T49" fmla="*/ 113 h 373"/>
                <a:gd name="T50" fmla="*/ 45 w 97"/>
                <a:gd name="T51" fmla="*/ 106 h 373"/>
                <a:gd name="T52" fmla="*/ 40 w 97"/>
                <a:gd name="T53" fmla="*/ 90 h 373"/>
                <a:gd name="T54" fmla="*/ 27 w 97"/>
                <a:gd name="T55" fmla="*/ 75 h 373"/>
                <a:gd name="T56" fmla="*/ 1 w 97"/>
                <a:gd name="T57" fmla="*/ 67 h 373"/>
                <a:gd name="T58" fmla="*/ 0 w 97"/>
                <a:gd name="T59" fmla="*/ 75 h 373"/>
                <a:gd name="T60" fmla="*/ 2 w 97"/>
                <a:gd name="T61" fmla="*/ 91 h 373"/>
                <a:gd name="T62" fmla="*/ 14 w 97"/>
                <a:gd name="T63" fmla="*/ 109 h 373"/>
                <a:gd name="T64" fmla="*/ 45 w 97"/>
                <a:gd name="T65" fmla="*/ 118 h 373"/>
                <a:gd name="T66" fmla="*/ 45 w 97"/>
                <a:gd name="T67" fmla="*/ 207 h 373"/>
                <a:gd name="T68" fmla="*/ 43 w 97"/>
                <a:gd name="T69" fmla="*/ 195 h 373"/>
                <a:gd name="T70" fmla="*/ 33 w 97"/>
                <a:gd name="T71" fmla="*/ 182 h 373"/>
                <a:gd name="T72" fmla="*/ 12 w 97"/>
                <a:gd name="T73" fmla="*/ 175 h 373"/>
                <a:gd name="T74" fmla="*/ 10 w 97"/>
                <a:gd name="T75" fmla="*/ 182 h 373"/>
                <a:gd name="T76" fmla="*/ 13 w 97"/>
                <a:gd name="T77" fmla="*/ 197 h 373"/>
                <a:gd name="T78" fmla="*/ 29 w 97"/>
                <a:gd name="T79" fmla="*/ 211 h 373"/>
                <a:gd name="T80" fmla="*/ 45 w 97"/>
                <a:gd name="T81" fmla="*/ 373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7" h="373">
                  <a:moveTo>
                    <a:pt x="52" y="373"/>
                  </a:moveTo>
                  <a:lnTo>
                    <a:pt x="52" y="237"/>
                  </a:lnTo>
                  <a:lnTo>
                    <a:pt x="54" y="237"/>
                  </a:lnTo>
                  <a:lnTo>
                    <a:pt x="59" y="237"/>
                  </a:lnTo>
                  <a:lnTo>
                    <a:pt x="66" y="236"/>
                  </a:lnTo>
                  <a:lnTo>
                    <a:pt x="74" y="232"/>
                  </a:lnTo>
                  <a:lnTo>
                    <a:pt x="82" y="226"/>
                  </a:lnTo>
                  <a:lnTo>
                    <a:pt x="90" y="218"/>
                  </a:lnTo>
                  <a:lnTo>
                    <a:pt x="95" y="207"/>
                  </a:lnTo>
                  <a:lnTo>
                    <a:pt x="97" y="193"/>
                  </a:lnTo>
                  <a:lnTo>
                    <a:pt x="94" y="193"/>
                  </a:lnTo>
                  <a:lnTo>
                    <a:pt x="89" y="193"/>
                  </a:lnTo>
                  <a:lnTo>
                    <a:pt x="81" y="194"/>
                  </a:lnTo>
                  <a:lnTo>
                    <a:pt x="71" y="197"/>
                  </a:lnTo>
                  <a:lnTo>
                    <a:pt x="63" y="205"/>
                  </a:lnTo>
                  <a:lnTo>
                    <a:pt x="56" y="215"/>
                  </a:lnTo>
                  <a:lnTo>
                    <a:pt x="52" y="232"/>
                  </a:lnTo>
                  <a:lnTo>
                    <a:pt x="52" y="147"/>
                  </a:lnTo>
                  <a:lnTo>
                    <a:pt x="54" y="147"/>
                  </a:lnTo>
                  <a:lnTo>
                    <a:pt x="59" y="147"/>
                  </a:lnTo>
                  <a:lnTo>
                    <a:pt x="66" y="144"/>
                  </a:lnTo>
                  <a:lnTo>
                    <a:pt x="74" y="141"/>
                  </a:lnTo>
                  <a:lnTo>
                    <a:pt x="82" y="136"/>
                  </a:lnTo>
                  <a:lnTo>
                    <a:pt x="90" y="128"/>
                  </a:lnTo>
                  <a:lnTo>
                    <a:pt x="95" y="117"/>
                  </a:lnTo>
                  <a:lnTo>
                    <a:pt x="97" y="102"/>
                  </a:lnTo>
                  <a:lnTo>
                    <a:pt x="94" y="102"/>
                  </a:lnTo>
                  <a:lnTo>
                    <a:pt x="89" y="102"/>
                  </a:lnTo>
                  <a:lnTo>
                    <a:pt x="81" y="105"/>
                  </a:lnTo>
                  <a:lnTo>
                    <a:pt x="71" y="109"/>
                  </a:lnTo>
                  <a:lnTo>
                    <a:pt x="63" y="116"/>
                  </a:lnTo>
                  <a:lnTo>
                    <a:pt x="56" y="126"/>
                  </a:lnTo>
                  <a:lnTo>
                    <a:pt x="52" y="141"/>
                  </a:lnTo>
                  <a:lnTo>
                    <a:pt x="52" y="46"/>
                  </a:lnTo>
                  <a:lnTo>
                    <a:pt x="51" y="43"/>
                  </a:lnTo>
                  <a:lnTo>
                    <a:pt x="51" y="37"/>
                  </a:lnTo>
                  <a:lnTo>
                    <a:pt x="49" y="31"/>
                  </a:lnTo>
                  <a:lnTo>
                    <a:pt x="45" y="23"/>
                  </a:lnTo>
                  <a:lnTo>
                    <a:pt x="40" y="15"/>
                  </a:lnTo>
                  <a:lnTo>
                    <a:pt x="32" y="6"/>
                  </a:lnTo>
                  <a:lnTo>
                    <a:pt x="21" y="2"/>
                  </a:lnTo>
                  <a:lnTo>
                    <a:pt x="6" y="0"/>
                  </a:lnTo>
                  <a:lnTo>
                    <a:pt x="6" y="2"/>
                  </a:lnTo>
                  <a:lnTo>
                    <a:pt x="8" y="9"/>
                  </a:lnTo>
                  <a:lnTo>
                    <a:pt x="12" y="17"/>
                  </a:lnTo>
                  <a:lnTo>
                    <a:pt x="16" y="27"/>
                  </a:lnTo>
                  <a:lnTo>
                    <a:pt x="23" y="36"/>
                  </a:lnTo>
                  <a:lnTo>
                    <a:pt x="33" y="43"/>
                  </a:lnTo>
                  <a:lnTo>
                    <a:pt x="45" y="46"/>
                  </a:lnTo>
                  <a:lnTo>
                    <a:pt x="45" y="113"/>
                  </a:lnTo>
                  <a:lnTo>
                    <a:pt x="45" y="112"/>
                  </a:lnTo>
                  <a:lnTo>
                    <a:pt x="45" y="106"/>
                  </a:lnTo>
                  <a:lnTo>
                    <a:pt x="44" y="98"/>
                  </a:lnTo>
                  <a:lnTo>
                    <a:pt x="40" y="90"/>
                  </a:lnTo>
                  <a:lnTo>
                    <a:pt x="35" y="82"/>
                  </a:lnTo>
                  <a:lnTo>
                    <a:pt x="27" y="75"/>
                  </a:lnTo>
                  <a:lnTo>
                    <a:pt x="16" y="70"/>
                  </a:lnTo>
                  <a:lnTo>
                    <a:pt x="1" y="67"/>
                  </a:lnTo>
                  <a:lnTo>
                    <a:pt x="0" y="70"/>
                  </a:lnTo>
                  <a:lnTo>
                    <a:pt x="0" y="75"/>
                  </a:lnTo>
                  <a:lnTo>
                    <a:pt x="0" y="82"/>
                  </a:lnTo>
                  <a:lnTo>
                    <a:pt x="2" y="91"/>
                  </a:lnTo>
                  <a:lnTo>
                    <a:pt x="6" y="100"/>
                  </a:lnTo>
                  <a:lnTo>
                    <a:pt x="14" y="109"/>
                  </a:lnTo>
                  <a:lnTo>
                    <a:pt x="28" y="114"/>
                  </a:lnTo>
                  <a:lnTo>
                    <a:pt x="45" y="118"/>
                  </a:lnTo>
                  <a:lnTo>
                    <a:pt x="45" y="209"/>
                  </a:lnTo>
                  <a:lnTo>
                    <a:pt x="45" y="207"/>
                  </a:lnTo>
                  <a:lnTo>
                    <a:pt x="45" y="202"/>
                  </a:lnTo>
                  <a:lnTo>
                    <a:pt x="43" y="195"/>
                  </a:lnTo>
                  <a:lnTo>
                    <a:pt x="40" y="188"/>
                  </a:lnTo>
                  <a:lnTo>
                    <a:pt x="33" y="182"/>
                  </a:lnTo>
                  <a:lnTo>
                    <a:pt x="24" y="178"/>
                  </a:lnTo>
                  <a:lnTo>
                    <a:pt x="12" y="175"/>
                  </a:lnTo>
                  <a:lnTo>
                    <a:pt x="12" y="178"/>
                  </a:lnTo>
                  <a:lnTo>
                    <a:pt x="10" y="182"/>
                  </a:lnTo>
                  <a:lnTo>
                    <a:pt x="10" y="188"/>
                  </a:lnTo>
                  <a:lnTo>
                    <a:pt x="13" y="197"/>
                  </a:lnTo>
                  <a:lnTo>
                    <a:pt x="20" y="205"/>
                  </a:lnTo>
                  <a:lnTo>
                    <a:pt x="29" y="211"/>
                  </a:lnTo>
                  <a:lnTo>
                    <a:pt x="45" y="215"/>
                  </a:lnTo>
                  <a:lnTo>
                    <a:pt x="45" y="373"/>
                  </a:lnTo>
                  <a:lnTo>
                    <a:pt x="52" y="373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5" name="Freeform 23"/>
            <p:cNvSpPr>
              <a:spLocks/>
            </p:cNvSpPr>
            <p:nvPr/>
          </p:nvSpPr>
          <p:spPr bwMode="gray">
            <a:xfrm>
              <a:off x="2708" y="216"/>
              <a:ext cx="97" cy="373"/>
            </a:xfrm>
            <a:custGeom>
              <a:avLst/>
              <a:gdLst>
                <a:gd name="T0" fmla="*/ 51 w 97"/>
                <a:gd name="T1" fmla="*/ 237 h 373"/>
                <a:gd name="T2" fmla="*/ 60 w 97"/>
                <a:gd name="T3" fmla="*/ 237 h 373"/>
                <a:gd name="T4" fmla="*/ 74 w 97"/>
                <a:gd name="T5" fmla="*/ 232 h 373"/>
                <a:gd name="T6" fmla="*/ 91 w 97"/>
                <a:gd name="T7" fmla="*/ 218 h 373"/>
                <a:gd name="T8" fmla="*/ 97 w 97"/>
                <a:gd name="T9" fmla="*/ 193 h 373"/>
                <a:gd name="T10" fmla="*/ 89 w 97"/>
                <a:gd name="T11" fmla="*/ 193 h 373"/>
                <a:gd name="T12" fmla="*/ 72 w 97"/>
                <a:gd name="T13" fmla="*/ 197 h 373"/>
                <a:gd name="T14" fmla="*/ 55 w 97"/>
                <a:gd name="T15" fmla="*/ 215 h 373"/>
                <a:gd name="T16" fmla="*/ 51 w 97"/>
                <a:gd name="T17" fmla="*/ 147 h 373"/>
                <a:gd name="T18" fmla="*/ 60 w 97"/>
                <a:gd name="T19" fmla="*/ 147 h 373"/>
                <a:gd name="T20" fmla="*/ 74 w 97"/>
                <a:gd name="T21" fmla="*/ 141 h 373"/>
                <a:gd name="T22" fmla="*/ 91 w 97"/>
                <a:gd name="T23" fmla="*/ 128 h 373"/>
                <a:gd name="T24" fmla="*/ 97 w 97"/>
                <a:gd name="T25" fmla="*/ 102 h 373"/>
                <a:gd name="T26" fmla="*/ 89 w 97"/>
                <a:gd name="T27" fmla="*/ 102 h 373"/>
                <a:gd name="T28" fmla="*/ 72 w 97"/>
                <a:gd name="T29" fmla="*/ 109 h 373"/>
                <a:gd name="T30" fmla="*/ 55 w 97"/>
                <a:gd name="T31" fmla="*/ 126 h 373"/>
                <a:gd name="T32" fmla="*/ 51 w 97"/>
                <a:gd name="T33" fmla="*/ 46 h 373"/>
                <a:gd name="T34" fmla="*/ 51 w 97"/>
                <a:gd name="T35" fmla="*/ 37 h 373"/>
                <a:gd name="T36" fmla="*/ 46 w 97"/>
                <a:gd name="T37" fmla="*/ 23 h 373"/>
                <a:gd name="T38" fmla="*/ 33 w 97"/>
                <a:gd name="T39" fmla="*/ 6 h 373"/>
                <a:gd name="T40" fmla="*/ 7 w 97"/>
                <a:gd name="T41" fmla="*/ 0 h 373"/>
                <a:gd name="T42" fmla="*/ 8 w 97"/>
                <a:gd name="T43" fmla="*/ 9 h 373"/>
                <a:gd name="T44" fmla="*/ 16 w 97"/>
                <a:gd name="T45" fmla="*/ 27 h 373"/>
                <a:gd name="T46" fmla="*/ 34 w 97"/>
                <a:gd name="T47" fmla="*/ 43 h 373"/>
                <a:gd name="T48" fmla="*/ 46 w 97"/>
                <a:gd name="T49" fmla="*/ 113 h 373"/>
                <a:gd name="T50" fmla="*/ 46 w 97"/>
                <a:gd name="T51" fmla="*/ 106 h 373"/>
                <a:gd name="T52" fmla="*/ 41 w 97"/>
                <a:gd name="T53" fmla="*/ 90 h 373"/>
                <a:gd name="T54" fmla="*/ 27 w 97"/>
                <a:gd name="T55" fmla="*/ 75 h 373"/>
                <a:gd name="T56" fmla="*/ 0 w 97"/>
                <a:gd name="T57" fmla="*/ 67 h 373"/>
                <a:gd name="T58" fmla="*/ 0 w 97"/>
                <a:gd name="T59" fmla="*/ 75 h 373"/>
                <a:gd name="T60" fmla="*/ 3 w 97"/>
                <a:gd name="T61" fmla="*/ 91 h 373"/>
                <a:gd name="T62" fmla="*/ 15 w 97"/>
                <a:gd name="T63" fmla="*/ 109 h 373"/>
                <a:gd name="T64" fmla="*/ 46 w 97"/>
                <a:gd name="T65" fmla="*/ 118 h 373"/>
                <a:gd name="T66" fmla="*/ 46 w 97"/>
                <a:gd name="T67" fmla="*/ 207 h 373"/>
                <a:gd name="T68" fmla="*/ 43 w 97"/>
                <a:gd name="T69" fmla="*/ 195 h 373"/>
                <a:gd name="T70" fmla="*/ 34 w 97"/>
                <a:gd name="T71" fmla="*/ 182 h 373"/>
                <a:gd name="T72" fmla="*/ 12 w 97"/>
                <a:gd name="T73" fmla="*/ 175 h 373"/>
                <a:gd name="T74" fmla="*/ 11 w 97"/>
                <a:gd name="T75" fmla="*/ 182 h 373"/>
                <a:gd name="T76" fmla="*/ 14 w 97"/>
                <a:gd name="T77" fmla="*/ 197 h 373"/>
                <a:gd name="T78" fmla="*/ 30 w 97"/>
                <a:gd name="T79" fmla="*/ 211 h 373"/>
                <a:gd name="T80" fmla="*/ 46 w 97"/>
                <a:gd name="T81" fmla="*/ 373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7" h="373">
                  <a:moveTo>
                    <a:pt x="51" y="373"/>
                  </a:moveTo>
                  <a:lnTo>
                    <a:pt x="51" y="237"/>
                  </a:lnTo>
                  <a:lnTo>
                    <a:pt x="54" y="237"/>
                  </a:lnTo>
                  <a:lnTo>
                    <a:pt x="60" y="237"/>
                  </a:lnTo>
                  <a:lnTo>
                    <a:pt x="66" y="236"/>
                  </a:lnTo>
                  <a:lnTo>
                    <a:pt x="74" y="232"/>
                  </a:lnTo>
                  <a:lnTo>
                    <a:pt x="82" y="226"/>
                  </a:lnTo>
                  <a:lnTo>
                    <a:pt x="91" y="218"/>
                  </a:lnTo>
                  <a:lnTo>
                    <a:pt x="95" y="207"/>
                  </a:lnTo>
                  <a:lnTo>
                    <a:pt x="97" y="193"/>
                  </a:lnTo>
                  <a:lnTo>
                    <a:pt x="95" y="193"/>
                  </a:lnTo>
                  <a:lnTo>
                    <a:pt x="89" y="193"/>
                  </a:lnTo>
                  <a:lnTo>
                    <a:pt x="81" y="194"/>
                  </a:lnTo>
                  <a:lnTo>
                    <a:pt x="72" y="197"/>
                  </a:lnTo>
                  <a:lnTo>
                    <a:pt x="64" y="205"/>
                  </a:lnTo>
                  <a:lnTo>
                    <a:pt x="55" y="215"/>
                  </a:lnTo>
                  <a:lnTo>
                    <a:pt x="51" y="232"/>
                  </a:lnTo>
                  <a:lnTo>
                    <a:pt x="51" y="147"/>
                  </a:lnTo>
                  <a:lnTo>
                    <a:pt x="54" y="147"/>
                  </a:lnTo>
                  <a:lnTo>
                    <a:pt x="60" y="147"/>
                  </a:lnTo>
                  <a:lnTo>
                    <a:pt x="66" y="144"/>
                  </a:lnTo>
                  <a:lnTo>
                    <a:pt x="74" y="141"/>
                  </a:lnTo>
                  <a:lnTo>
                    <a:pt x="82" y="136"/>
                  </a:lnTo>
                  <a:lnTo>
                    <a:pt x="91" y="128"/>
                  </a:lnTo>
                  <a:lnTo>
                    <a:pt x="95" y="117"/>
                  </a:lnTo>
                  <a:lnTo>
                    <a:pt x="97" y="102"/>
                  </a:lnTo>
                  <a:lnTo>
                    <a:pt x="95" y="102"/>
                  </a:lnTo>
                  <a:lnTo>
                    <a:pt x="89" y="102"/>
                  </a:lnTo>
                  <a:lnTo>
                    <a:pt x="81" y="105"/>
                  </a:lnTo>
                  <a:lnTo>
                    <a:pt x="72" y="109"/>
                  </a:lnTo>
                  <a:lnTo>
                    <a:pt x="64" y="116"/>
                  </a:lnTo>
                  <a:lnTo>
                    <a:pt x="55" y="126"/>
                  </a:lnTo>
                  <a:lnTo>
                    <a:pt x="51" y="141"/>
                  </a:lnTo>
                  <a:lnTo>
                    <a:pt x="51" y="46"/>
                  </a:lnTo>
                  <a:lnTo>
                    <a:pt x="51" y="43"/>
                  </a:lnTo>
                  <a:lnTo>
                    <a:pt x="51" y="37"/>
                  </a:lnTo>
                  <a:lnTo>
                    <a:pt x="49" y="31"/>
                  </a:lnTo>
                  <a:lnTo>
                    <a:pt x="46" y="23"/>
                  </a:lnTo>
                  <a:lnTo>
                    <a:pt x="41" y="15"/>
                  </a:lnTo>
                  <a:lnTo>
                    <a:pt x="33" y="6"/>
                  </a:lnTo>
                  <a:lnTo>
                    <a:pt x="22" y="2"/>
                  </a:lnTo>
                  <a:lnTo>
                    <a:pt x="7" y="0"/>
                  </a:lnTo>
                  <a:lnTo>
                    <a:pt x="7" y="2"/>
                  </a:lnTo>
                  <a:lnTo>
                    <a:pt x="8" y="9"/>
                  </a:lnTo>
                  <a:lnTo>
                    <a:pt x="11" y="17"/>
                  </a:lnTo>
                  <a:lnTo>
                    <a:pt x="16" y="27"/>
                  </a:lnTo>
                  <a:lnTo>
                    <a:pt x="23" y="36"/>
                  </a:lnTo>
                  <a:lnTo>
                    <a:pt x="34" y="43"/>
                  </a:lnTo>
                  <a:lnTo>
                    <a:pt x="46" y="46"/>
                  </a:lnTo>
                  <a:lnTo>
                    <a:pt x="46" y="113"/>
                  </a:lnTo>
                  <a:lnTo>
                    <a:pt x="46" y="112"/>
                  </a:lnTo>
                  <a:lnTo>
                    <a:pt x="46" y="106"/>
                  </a:lnTo>
                  <a:lnTo>
                    <a:pt x="43" y="98"/>
                  </a:lnTo>
                  <a:lnTo>
                    <a:pt x="41" y="90"/>
                  </a:lnTo>
                  <a:lnTo>
                    <a:pt x="35" y="82"/>
                  </a:lnTo>
                  <a:lnTo>
                    <a:pt x="27" y="75"/>
                  </a:lnTo>
                  <a:lnTo>
                    <a:pt x="16" y="70"/>
                  </a:lnTo>
                  <a:lnTo>
                    <a:pt x="0" y="67"/>
                  </a:lnTo>
                  <a:lnTo>
                    <a:pt x="0" y="70"/>
                  </a:lnTo>
                  <a:lnTo>
                    <a:pt x="0" y="75"/>
                  </a:lnTo>
                  <a:lnTo>
                    <a:pt x="0" y="82"/>
                  </a:lnTo>
                  <a:lnTo>
                    <a:pt x="3" y="91"/>
                  </a:lnTo>
                  <a:lnTo>
                    <a:pt x="7" y="100"/>
                  </a:lnTo>
                  <a:lnTo>
                    <a:pt x="15" y="109"/>
                  </a:lnTo>
                  <a:lnTo>
                    <a:pt x="28" y="114"/>
                  </a:lnTo>
                  <a:lnTo>
                    <a:pt x="46" y="118"/>
                  </a:lnTo>
                  <a:lnTo>
                    <a:pt x="46" y="209"/>
                  </a:lnTo>
                  <a:lnTo>
                    <a:pt x="46" y="207"/>
                  </a:lnTo>
                  <a:lnTo>
                    <a:pt x="45" y="202"/>
                  </a:lnTo>
                  <a:lnTo>
                    <a:pt x="43" y="195"/>
                  </a:lnTo>
                  <a:lnTo>
                    <a:pt x="39" y="188"/>
                  </a:lnTo>
                  <a:lnTo>
                    <a:pt x="34" y="182"/>
                  </a:lnTo>
                  <a:lnTo>
                    <a:pt x="24" y="178"/>
                  </a:lnTo>
                  <a:lnTo>
                    <a:pt x="12" y="175"/>
                  </a:lnTo>
                  <a:lnTo>
                    <a:pt x="12" y="178"/>
                  </a:lnTo>
                  <a:lnTo>
                    <a:pt x="11" y="182"/>
                  </a:lnTo>
                  <a:lnTo>
                    <a:pt x="11" y="188"/>
                  </a:lnTo>
                  <a:lnTo>
                    <a:pt x="14" y="197"/>
                  </a:lnTo>
                  <a:lnTo>
                    <a:pt x="19" y="205"/>
                  </a:lnTo>
                  <a:lnTo>
                    <a:pt x="30" y="211"/>
                  </a:lnTo>
                  <a:lnTo>
                    <a:pt x="46" y="215"/>
                  </a:lnTo>
                  <a:lnTo>
                    <a:pt x="46" y="373"/>
                  </a:lnTo>
                  <a:lnTo>
                    <a:pt x="51" y="373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099" name="Freeform 27" descr="Dark upward diagonal"/>
          <p:cNvSpPr>
            <a:spLocks/>
          </p:cNvSpPr>
          <p:nvPr/>
        </p:nvSpPr>
        <p:spPr bwMode="gray">
          <a:xfrm>
            <a:off x="85725" y="76200"/>
            <a:ext cx="8977313" cy="500063"/>
          </a:xfrm>
          <a:custGeom>
            <a:avLst/>
            <a:gdLst>
              <a:gd name="T0" fmla="*/ 0 w 5655"/>
              <a:gd name="T1" fmla="*/ 1 h 315"/>
              <a:gd name="T2" fmla="*/ 5546 w 5655"/>
              <a:gd name="T3" fmla="*/ 0 h 315"/>
              <a:gd name="T4" fmla="*/ 5655 w 5655"/>
              <a:gd name="T5" fmla="*/ 84 h 315"/>
              <a:gd name="T6" fmla="*/ 5649 w 5655"/>
              <a:gd name="T7" fmla="*/ 315 h 315"/>
              <a:gd name="T8" fmla="*/ 1 w 5655"/>
              <a:gd name="T9" fmla="*/ 314 h 315"/>
              <a:gd name="T10" fmla="*/ 0 w 5655"/>
              <a:gd name="T11" fmla="*/ 1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655" h="315">
                <a:moveTo>
                  <a:pt x="0" y="1"/>
                </a:moveTo>
                <a:lnTo>
                  <a:pt x="5546" y="0"/>
                </a:lnTo>
                <a:cubicBezTo>
                  <a:pt x="5652" y="0"/>
                  <a:pt x="5655" y="84"/>
                  <a:pt x="5655" y="84"/>
                </a:cubicBezTo>
                <a:lnTo>
                  <a:pt x="5649" y="315"/>
                </a:lnTo>
                <a:lnTo>
                  <a:pt x="1" y="314"/>
                </a:lnTo>
                <a:lnTo>
                  <a:pt x="0" y="1"/>
                </a:lnTo>
                <a:close/>
              </a:path>
            </a:pathLst>
          </a:custGeom>
          <a:pattFill prst="dkUpDiag">
            <a:fgClr>
              <a:schemeClr val="bg1">
                <a:alpha val="77000"/>
              </a:schemeClr>
            </a:fgClr>
            <a:bgClr>
              <a:schemeClr val="tx1">
                <a:alpha val="77000"/>
              </a:schemeClr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100" name="Rectangle 28"/>
          <p:cNvSpPr>
            <a:spLocks noChangeArrowheads="1"/>
          </p:cNvSpPr>
          <p:nvPr/>
        </p:nvSpPr>
        <p:spPr bwMode="gray">
          <a:xfrm>
            <a:off x="114300" y="6610350"/>
            <a:ext cx="8931275" cy="1635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146" name="Group 74"/>
          <p:cNvGrpSpPr>
            <a:grpSpLocks/>
          </p:cNvGrpSpPr>
          <p:nvPr/>
        </p:nvGrpSpPr>
        <p:grpSpPr bwMode="auto">
          <a:xfrm>
            <a:off x="85725" y="854075"/>
            <a:ext cx="8982075" cy="1131888"/>
            <a:chOff x="54" y="538"/>
            <a:chExt cx="5658" cy="713"/>
          </a:xfrm>
        </p:grpSpPr>
        <p:sp>
          <p:nvSpPr>
            <p:cNvPr id="3102" name="Freeform 30"/>
            <p:cNvSpPr>
              <a:spLocks/>
            </p:cNvSpPr>
            <p:nvPr userDrawn="1"/>
          </p:nvSpPr>
          <p:spPr bwMode="gray">
            <a:xfrm>
              <a:off x="54" y="736"/>
              <a:ext cx="5658" cy="515"/>
            </a:xfrm>
            <a:custGeom>
              <a:avLst/>
              <a:gdLst>
                <a:gd name="T0" fmla="*/ 0 w 5446"/>
                <a:gd name="T1" fmla="*/ 0 h 590"/>
                <a:gd name="T2" fmla="*/ 5446 w 5446"/>
                <a:gd name="T3" fmla="*/ 0 h 590"/>
                <a:gd name="T4" fmla="*/ 5446 w 5446"/>
                <a:gd name="T5" fmla="*/ 312 h 590"/>
                <a:gd name="T6" fmla="*/ 5446 w 5446"/>
                <a:gd name="T7" fmla="*/ 451 h 590"/>
                <a:gd name="T8" fmla="*/ 1512 w 5446"/>
                <a:gd name="T9" fmla="*/ 443 h 590"/>
                <a:gd name="T10" fmla="*/ 1288 w 5446"/>
                <a:gd name="T11" fmla="*/ 584 h 590"/>
                <a:gd name="T12" fmla="*/ 0 w 5446"/>
                <a:gd name="T13" fmla="*/ 590 h 590"/>
                <a:gd name="T14" fmla="*/ 0 w 5446"/>
                <a:gd name="T15" fmla="*/ 0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46" h="590">
                  <a:moveTo>
                    <a:pt x="0" y="0"/>
                  </a:moveTo>
                  <a:lnTo>
                    <a:pt x="5446" y="0"/>
                  </a:lnTo>
                  <a:lnTo>
                    <a:pt x="5446" y="312"/>
                  </a:lnTo>
                  <a:lnTo>
                    <a:pt x="5446" y="451"/>
                  </a:lnTo>
                  <a:cubicBezTo>
                    <a:pt x="4790" y="473"/>
                    <a:pt x="2205" y="421"/>
                    <a:pt x="1512" y="443"/>
                  </a:cubicBezTo>
                  <a:lnTo>
                    <a:pt x="1288" y="584"/>
                  </a:lnTo>
                  <a:lnTo>
                    <a:pt x="0" y="5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03" name="Freeform 31"/>
            <p:cNvSpPr>
              <a:spLocks/>
            </p:cNvSpPr>
            <p:nvPr userDrawn="1"/>
          </p:nvSpPr>
          <p:spPr bwMode="gray">
            <a:xfrm>
              <a:off x="54" y="538"/>
              <a:ext cx="5658" cy="655"/>
            </a:xfrm>
            <a:custGeom>
              <a:avLst/>
              <a:gdLst>
                <a:gd name="T0" fmla="*/ 1 w 5658"/>
                <a:gd name="T1" fmla="*/ 0 h 655"/>
                <a:gd name="T2" fmla="*/ 5657 w 5658"/>
                <a:gd name="T3" fmla="*/ 0 h 655"/>
                <a:gd name="T4" fmla="*/ 5658 w 5658"/>
                <a:gd name="T5" fmla="*/ 534 h 655"/>
                <a:gd name="T6" fmla="*/ 1553 w 5658"/>
                <a:gd name="T7" fmla="*/ 528 h 655"/>
                <a:gd name="T8" fmla="*/ 1317 w 5658"/>
                <a:gd name="T9" fmla="*/ 651 h 655"/>
                <a:gd name="T10" fmla="*/ 0 w 5658"/>
                <a:gd name="T11" fmla="*/ 655 h 655"/>
                <a:gd name="T12" fmla="*/ 1 w 5658"/>
                <a:gd name="T13" fmla="*/ 0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8" h="655">
                  <a:moveTo>
                    <a:pt x="1" y="0"/>
                  </a:moveTo>
                  <a:lnTo>
                    <a:pt x="5657" y="0"/>
                  </a:lnTo>
                  <a:lnTo>
                    <a:pt x="5658" y="534"/>
                  </a:lnTo>
                  <a:lnTo>
                    <a:pt x="1553" y="528"/>
                  </a:lnTo>
                  <a:lnTo>
                    <a:pt x="1317" y="651"/>
                  </a:lnTo>
                  <a:lnTo>
                    <a:pt x="0" y="65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04" name="Freeform 32"/>
            <p:cNvSpPr>
              <a:spLocks/>
            </p:cNvSpPr>
            <p:nvPr userDrawn="1"/>
          </p:nvSpPr>
          <p:spPr bwMode="gray">
            <a:xfrm>
              <a:off x="54" y="1062"/>
              <a:ext cx="1496" cy="98"/>
            </a:xfrm>
            <a:custGeom>
              <a:avLst/>
              <a:gdLst>
                <a:gd name="T0" fmla="*/ 1440 w 1440"/>
                <a:gd name="T1" fmla="*/ 1 h 112"/>
                <a:gd name="T2" fmla="*/ 1261 w 1440"/>
                <a:gd name="T3" fmla="*/ 112 h 112"/>
                <a:gd name="T4" fmla="*/ 0 w 1440"/>
                <a:gd name="T5" fmla="*/ 110 h 112"/>
                <a:gd name="T6" fmla="*/ 0 w 1440"/>
                <a:gd name="T7" fmla="*/ 49 h 112"/>
                <a:gd name="T8" fmla="*/ 1069 w 1440"/>
                <a:gd name="T9" fmla="*/ 50 h 112"/>
                <a:gd name="T10" fmla="*/ 1142 w 1440"/>
                <a:gd name="T11" fmla="*/ 0 h 112"/>
                <a:gd name="T12" fmla="*/ 1440 w 1440"/>
                <a:gd name="T13" fmla="*/ 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0" h="112">
                  <a:moveTo>
                    <a:pt x="1440" y="1"/>
                  </a:moveTo>
                  <a:lnTo>
                    <a:pt x="1261" y="112"/>
                  </a:lnTo>
                  <a:lnTo>
                    <a:pt x="0" y="110"/>
                  </a:lnTo>
                  <a:lnTo>
                    <a:pt x="0" y="49"/>
                  </a:lnTo>
                  <a:lnTo>
                    <a:pt x="1069" y="50"/>
                  </a:lnTo>
                  <a:lnTo>
                    <a:pt x="1142" y="0"/>
                  </a:lnTo>
                  <a:lnTo>
                    <a:pt x="1440" y="1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105" name="Rectangle 33"/>
          <p:cNvSpPr>
            <a:spLocks noChangeArrowheads="1"/>
          </p:cNvSpPr>
          <p:nvPr/>
        </p:nvSpPr>
        <p:spPr bwMode="gray">
          <a:xfrm>
            <a:off x="85725" y="609600"/>
            <a:ext cx="8982075" cy="18573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10" name="Rectangle 38" descr="1"/>
          <p:cNvSpPr>
            <a:spLocks noChangeArrowheads="1"/>
          </p:cNvSpPr>
          <p:nvPr/>
        </p:nvSpPr>
        <p:spPr bwMode="gray">
          <a:xfrm>
            <a:off x="4067175" y="4497388"/>
            <a:ext cx="741363" cy="742950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12" name="Rectangle 40" descr="7"/>
          <p:cNvSpPr>
            <a:spLocks noChangeArrowheads="1"/>
          </p:cNvSpPr>
          <p:nvPr/>
        </p:nvSpPr>
        <p:spPr bwMode="gray">
          <a:xfrm>
            <a:off x="3275013" y="5314950"/>
            <a:ext cx="742950" cy="742950"/>
          </a:xfrm>
          <a:prstGeom prst="rect">
            <a:avLst/>
          </a:prstGeom>
          <a:blipFill dpi="0" rotWithShape="1">
            <a:blip r:embed="rId5" cstate="print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14" name="Rectangle 42"/>
          <p:cNvSpPr>
            <a:spLocks noChangeArrowheads="1"/>
          </p:cNvSpPr>
          <p:nvPr/>
        </p:nvSpPr>
        <p:spPr bwMode="gray">
          <a:xfrm>
            <a:off x="3282950" y="4510088"/>
            <a:ext cx="741363" cy="744537"/>
          </a:xfrm>
          <a:prstGeom prst="rect">
            <a:avLst/>
          </a:prstGeom>
          <a:solidFill>
            <a:srgbClr val="D7D7D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09" name="Rectangle 37" descr="6"/>
          <p:cNvSpPr>
            <a:spLocks noChangeArrowheads="1"/>
          </p:cNvSpPr>
          <p:nvPr/>
        </p:nvSpPr>
        <p:spPr bwMode="gray">
          <a:xfrm>
            <a:off x="1703388" y="5314950"/>
            <a:ext cx="742950" cy="742950"/>
          </a:xfrm>
          <a:prstGeom prst="rect">
            <a:avLst/>
          </a:prstGeom>
          <a:blipFill dpi="0" rotWithShape="1">
            <a:blip r:embed="rId6" cstate="print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114800" y="6196013"/>
            <a:ext cx="4811713" cy="403225"/>
          </a:xfrm>
        </p:spPr>
        <p:txBody>
          <a:bodyPr/>
          <a:lstStyle>
            <a:lvl1pPr marL="0" indent="0" algn="r">
              <a:buFontTx/>
              <a:buNone/>
              <a:defRPr sz="1600" i="1"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 lvl="0"/>
            <a:r>
              <a:rPr lang="ru-RU" altLang="ru-RU" noProof="0"/>
              <a:t>Образец подзаголовка</a:t>
            </a:r>
            <a:endParaRPr lang="en-US" altLang="ru-RU" noProof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231775" y="6445250"/>
            <a:ext cx="2205038" cy="317500"/>
          </a:xfrm>
        </p:spPr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2574925" y="6445250"/>
            <a:ext cx="2990850" cy="317500"/>
          </a:xfrm>
        </p:spPr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5700713" y="6445250"/>
            <a:ext cx="2205037" cy="317500"/>
          </a:xfrm>
        </p:spPr>
        <p:txBody>
          <a:bodyPr/>
          <a:lstStyle>
            <a:lvl1pPr>
              <a:defRPr/>
            </a:lvl1pPr>
          </a:lstStyle>
          <a:p>
            <a:fld id="{266E1663-FB3F-4D89-9EAF-71254CCA0B72}" type="slidenum">
              <a:rPr lang="en-US" altLang="ru-RU"/>
              <a:pPr/>
              <a:t>‹#›</a:t>
            </a:fld>
            <a:endParaRPr lang="en-US" altLang="ru-RU"/>
          </a:p>
        </p:txBody>
      </p:sp>
      <p:sp>
        <p:nvSpPr>
          <p:cNvPr id="3117" name="Text Box 45"/>
          <p:cNvSpPr txBox="1">
            <a:spLocks noChangeArrowheads="1"/>
          </p:cNvSpPr>
          <p:nvPr/>
        </p:nvSpPr>
        <p:spPr bwMode="gray">
          <a:xfrm>
            <a:off x="161925" y="842963"/>
            <a:ext cx="2419252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uk-UA" altLang="ru-RU" sz="2200" dirty="0">
                <a:solidFill>
                  <a:srgbClr val="FFFFFF"/>
                </a:solidFill>
                <a:latin typeface="Arial Black" pitchFamily="34" charset="0"/>
              </a:rPr>
              <a:t>КВНЗ</a:t>
            </a:r>
            <a:r>
              <a:rPr lang="uk-UA" altLang="ru-RU" sz="2200" baseline="0" dirty="0">
                <a:solidFill>
                  <a:srgbClr val="FFFFFF"/>
                </a:solidFill>
                <a:latin typeface="Arial Black" pitchFamily="34" charset="0"/>
              </a:rPr>
              <a:t> «ВАНО»</a:t>
            </a:r>
            <a:endParaRPr lang="en-US" altLang="ru-RU" sz="2200" dirty="0">
              <a:solidFill>
                <a:srgbClr val="FFFFFF"/>
              </a:solidFill>
              <a:latin typeface="Arial Black" pitchFamily="34" charset="0"/>
            </a:endParaRPr>
          </a:p>
        </p:txBody>
      </p:sp>
      <p:sp>
        <p:nvSpPr>
          <p:cNvPr id="3122" name="Rectangle 50"/>
          <p:cNvSpPr>
            <a:spLocks noChangeArrowheads="1"/>
          </p:cNvSpPr>
          <p:nvPr/>
        </p:nvSpPr>
        <p:spPr bwMode="gray">
          <a:xfrm>
            <a:off x="128588" y="4511675"/>
            <a:ext cx="741362" cy="74295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3115" name="Picture 43" descr="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130175" y="2911475"/>
            <a:ext cx="1347788" cy="1531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19400" y="2819400"/>
            <a:ext cx="6019800" cy="1470025"/>
          </a:xfrm>
        </p:spPr>
        <p:txBody>
          <a:bodyPr/>
          <a:lstStyle>
            <a:lvl1pPr algn="r">
              <a:defRPr sz="4800">
                <a:solidFill>
                  <a:srgbClr val="000000"/>
                </a:solidFill>
              </a:defRPr>
            </a:lvl1pPr>
          </a:lstStyle>
          <a:p>
            <a:pPr lvl="0"/>
            <a:r>
              <a:rPr lang="ru-RU" altLang="ru-RU" noProof="0"/>
              <a:t>Образец заголовка</a:t>
            </a:r>
            <a:endParaRPr lang="en-US" altLang="ru-RU" noProof="0"/>
          </a:p>
        </p:txBody>
      </p:sp>
      <p:sp>
        <p:nvSpPr>
          <p:cNvPr id="3142" name="Rectangle 70" descr="2"/>
          <p:cNvSpPr>
            <a:spLocks noChangeArrowheads="1"/>
          </p:cNvSpPr>
          <p:nvPr/>
        </p:nvSpPr>
        <p:spPr bwMode="gray">
          <a:xfrm>
            <a:off x="1701800" y="3705225"/>
            <a:ext cx="744538" cy="742950"/>
          </a:xfrm>
          <a:prstGeom prst="rect">
            <a:avLst/>
          </a:prstGeom>
          <a:blipFill dpi="0" rotWithShape="1">
            <a:blip r:embed="rId8" cstate="print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5061E6-19E7-4BF5-B751-87938D6D986A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995850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38125"/>
            <a:ext cx="2057400" cy="593407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38125"/>
            <a:ext cx="6019800" cy="59340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510921-1882-4E6F-BE33-6CFE3608617D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0794633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38125"/>
            <a:ext cx="6477000" cy="8683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438275"/>
            <a:ext cx="4038600" cy="47339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38275"/>
            <a:ext cx="4038600" cy="47339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3048000" y="6311900"/>
            <a:ext cx="1712913" cy="290513"/>
          </a:xfrm>
        </p:spPr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830763" y="6323013"/>
            <a:ext cx="2311400" cy="290512"/>
          </a:xfrm>
        </p:spPr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116763" y="6323013"/>
            <a:ext cx="1616075" cy="290512"/>
          </a:xfrm>
        </p:spPr>
        <p:txBody>
          <a:bodyPr/>
          <a:lstStyle>
            <a:lvl1pPr>
              <a:defRPr/>
            </a:lvl1pPr>
          </a:lstStyle>
          <a:p>
            <a:fld id="{3E4A74BB-F559-4F5E-B184-F334CA2B63D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4150027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D630B6-C069-4778-8268-D6326BC38A59}" type="slidenum">
              <a:rPr lang="en-US" altLang="ru-RU"/>
              <a:pPr/>
              <a:t>‹#›</a:t>
            </a:fld>
            <a:endParaRPr lang="en-US" altLang="ru-RU"/>
          </a:p>
        </p:txBody>
      </p:sp>
      <p:sp>
        <p:nvSpPr>
          <p:cNvPr id="7" name="TextBox 6"/>
          <p:cNvSpPr txBox="1"/>
          <p:nvPr userDrawn="1"/>
        </p:nvSpPr>
        <p:spPr>
          <a:xfrm>
            <a:off x="202272" y="6471608"/>
            <a:ext cx="97975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050" i="1" dirty="0">
                <a:solidFill>
                  <a:schemeClr val="tx2">
                    <a:lumMod val="75000"/>
                  </a:schemeClr>
                </a:solidFill>
              </a:rPr>
              <a:t>Т.</a:t>
            </a:r>
            <a:r>
              <a:rPr lang="uk-UA" sz="1050" i="1" baseline="0" dirty="0">
                <a:solidFill>
                  <a:schemeClr val="tx2">
                    <a:lumMod val="75000"/>
                  </a:schemeClr>
                </a:solidFill>
              </a:rPr>
              <a:t> Уманська</a:t>
            </a:r>
            <a:endParaRPr lang="en-US" sz="1050" i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33100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00412C-F653-4718-90DD-AACEF7BF3FED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007903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38275"/>
            <a:ext cx="4038600" cy="4733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38275"/>
            <a:ext cx="4038600" cy="4733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DEAC7B-2FEC-4E9A-AEE7-78F4C990F59E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6259437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93B7FD-E274-4CC9-B60D-5B91ADB084E4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582800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1B703A-CDB7-4D34-B685-EF94E66B715B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1540778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675023-90B9-4B2B-849E-1686C591E3F4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71094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4FCB04-24FD-41DE-9F12-B333F8B536FE}" type="slidenum">
              <a:rPr lang="en-US" altLang="ru-RU"/>
              <a:pPr/>
              <a:t>‹#›</a:t>
            </a:fld>
            <a:endParaRPr lang="en-US" altLang="ru-RU"/>
          </a:p>
        </p:txBody>
      </p:sp>
      <p:sp>
        <p:nvSpPr>
          <p:cNvPr id="8" name="Text Box 45"/>
          <p:cNvSpPr txBox="1">
            <a:spLocks noChangeArrowheads="1"/>
          </p:cNvSpPr>
          <p:nvPr userDrawn="1"/>
        </p:nvSpPr>
        <p:spPr bwMode="gray">
          <a:xfrm>
            <a:off x="107504" y="423188"/>
            <a:ext cx="2419252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uk-UA" altLang="ru-RU" sz="2200" dirty="0">
                <a:solidFill>
                  <a:srgbClr val="FFFFFF"/>
                </a:solidFill>
                <a:latin typeface="Arial Black" pitchFamily="34" charset="0"/>
              </a:rPr>
              <a:t>КВНЗ</a:t>
            </a:r>
            <a:r>
              <a:rPr lang="uk-UA" altLang="ru-RU" sz="2200" baseline="0" dirty="0">
                <a:solidFill>
                  <a:srgbClr val="FFFFFF"/>
                </a:solidFill>
                <a:latin typeface="Arial Black" pitchFamily="34" charset="0"/>
              </a:rPr>
              <a:t> «ВАНО»</a:t>
            </a:r>
            <a:endParaRPr lang="en-US" altLang="ru-RU" sz="2200" dirty="0">
              <a:solidFill>
                <a:srgbClr val="FFFFFF"/>
              </a:solidFill>
              <a:latin typeface="Arial Black" pitchFamily="34" charset="0"/>
            </a:endParaRPr>
          </a:p>
        </p:txBody>
      </p:sp>
      <p:sp>
        <p:nvSpPr>
          <p:cNvPr id="9" name="Text Box 37"/>
          <p:cNvSpPr txBox="1">
            <a:spLocks noChangeArrowheads="1"/>
          </p:cNvSpPr>
          <p:nvPr userDrawn="1"/>
        </p:nvSpPr>
        <p:spPr bwMode="gray">
          <a:xfrm>
            <a:off x="144463" y="6454775"/>
            <a:ext cx="1495425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ru-RU" sz="1100" i="1">
                <a:solidFill>
                  <a:srgbClr val="FFFFFF"/>
                </a:solidFill>
                <a:latin typeface="Times New Roman" pitchFamily="18" charset="0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2766250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9624E4-E78D-4D55-89CC-A102772B2E4E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7041428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6553200" y="6013450"/>
            <a:ext cx="2392363" cy="563563"/>
            <a:chOff x="1566" y="164"/>
            <a:chExt cx="1455" cy="425"/>
          </a:xfrm>
        </p:grpSpPr>
        <p:sp>
          <p:nvSpPr>
            <p:cNvPr id="1032" name="Freeform 8"/>
            <p:cNvSpPr>
              <a:spLocks/>
            </p:cNvSpPr>
            <p:nvPr/>
          </p:nvSpPr>
          <p:spPr bwMode="gray">
            <a:xfrm>
              <a:off x="1892" y="468"/>
              <a:ext cx="39" cy="121"/>
            </a:xfrm>
            <a:custGeom>
              <a:avLst/>
              <a:gdLst>
                <a:gd name="T0" fmla="*/ 37 w 39"/>
                <a:gd name="T1" fmla="*/ 36 h 121"/>
                <a:gd name="T2" fmla="*/ 35 w 39"/>
                <a:gd name="T3" fmla="*/ 36 h 121"/>
                <a:gd name="T4" fmla="*/ 30 w 39"/>
                <a:gd name="T5" fmla="*/ 36 h 121"/>
                <a:gd name="T6" fmla="*/ 22 w 39"/>
                <a:gd name="T7" fmla="*/ 34 h 121"/>
                <a:gd name="T8" fmla="*/ 15 w 39"/>
                <a:gd name="T9" fmla="*/ 30 h 121"/>
                <a:gd name="T10" fmla="*/ 7 w 39"/>
                <a:gd name="T11" fmla="*/ 23 h 121"/>
                <a:gd name="T12" fmla="*/ 3 w 39"/>
                <a:gd name="T13" fmla="*/ 13 h 121"/>
                <a:gd name="T14" fmla="*/ 0 w 39"/>
                <a:gd name="T15" fmla="*/ 0 h 121"/>
                <a:gd name="T16" fmla="*/ 3 w 39"/>
                <a:gd name="T17" fmla="*/ 0 h 121"/>
                <a:gd name="T18" fmla="*/ 7 w 39"/>
                <a:gd name="T19" fmla="*/ 1 h 121"/>
                <a:gd name="T20" fmla="*/ 15 w 39"/>
                <a:gd name="T21" fmla="*/ 3 h 121"/>
                <a:gd name="T22" fmla="*/ 23 w 39"/>
                <a:gd name="T23" fmla="*/ 5 h 121"/>
                <a:gd name="T24" fmla="*/ 30 w 39"/>
                <a:gd name="T25" fmla="*/ 11 h 121"/>
                <a:gd name="T26" fmla="*/ 37 w 39"/>
                <a:gd name="T27" fmla="*/ 20 h 121"/>
                <a:gd name="T28" fmla="*/ 39 w 39"/>
                <a:gd name="T29" fmla="*/ 34 h 121"/>
                <a:gd name="T30" fmla="*/ 39 w 39"/>
                <a:gd name="T31" fmla="*/ 121 h 121"/>
                <a:gd name="T32" fmla="*/ 37 w 39"/>
                <a:gd name="T33" fmla="*/ 121 h 121"/>
                <a:gd name="T34" fmla="*/ 37 w 39"/>
                <a:gd name="T35" fmla="*/ 3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121">
                  <a:moveTo>
                    <a:pt x="37" y="36"/>
                  </a:moveTo>
                  <a:lnTo>
                    <a:pt x="35" y="36"/>
                  </a:lnTo>
                  <a:lnTo>
                    <a:pt x="30" y="36"/>
                  </a:lnTo>
                  <a:lnTo>
                    <a:pt x="22" y="34"/>
                  </a:lnTo>
                  <a:lnTo>
                    <a:pt x="15" y="30"/>
                  </a:lnTo>
                  <a:lnTo>
                    <a:pt x="7" y="23"/>
                  </a:lnTo>
                  <a:lnTo>
                    <a:pt x="3" y="13"/>
                  </a:lnTo>
                  <a:lnTo>
                    <a:pt x="0" y="0"/>
                  </a:lnTo>
                  <a:lnTo>
                    <a:pt x="3" y="0"/>
                  </a:lnTo>
                  <a:lnTo>
                    <a:pt x="7" y="1"/>
                  </a:lnTo>
                  <a:lnTo>
                    <a:pt x="15" y="3"/>
                  </a:lnTo>
                  <a:lnTo>
                    <a:pt x="23" y="5"/>
                  </a:lnTo>
                  <a:lnTo>
                    <a:pt x="30" y="11"/>
                  </a:lnTo>
                  <a:lnTo>
                    <a:pt x="37" y="20"/>
                  </a:lnTo>
                  <a:lnTo>
                    <a:pt x="39" y="34"/>
                  </a:lnTo>
                  <a:lnTo>
                    <a:pt x="39" y="121"/>
                  </a:lnTo>
                  <a:lnTo>
                    <a:pt x="37" y="121"/>
                  </a:lnTo>
                  <a:lnTo>
                    <a:pt x="37" y="36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gray">
            <a:xfrm>
              <a:off x="2271" y="450"/>
              <a:ext cx="45" cy="139"/>
            </a:xfrm>
            <a:custGeom>
              <a:avLst/>
              <a:gdLst>
                <a:gd name="T0" fmla="*/ 3 w 45"/>
                <a:gd name="T1" fmla="*/ 42 h 139"/>
                <a:gd name="T2" fmla="*/ 6 w 45"/>
                <a:gd name="T3" fmla="*/ 42 h 139"/>
                <a:gd name="T4" fmla="*/ 12 w 45"/>
                <a:gd name="T5" fmla="*/ 42 h 139"/>
                <a:gd name="T6" fmla="*/ 20 w 45"/>
                <a:gd name="T7" fmla="*/ 39 h 139"/>
                <a:gd name="T8" fmla="*/ 29 w 45"/>
                <a:gd name="T9" fmla="*/ 35 h 139"/>
                <a:gd name="T10" fmla="*/ 37 w 45"/>
                <a:gd name="T11" fmla="*/ 27 h 139"/>
                <a:gd name="T12" fmla="*/ 43 w 45"/>
                <a:gd name="T13" fmla="*/ 17 h 139"/>
                <a:gd name="T14" fmla="*/ 45 w 45"/>
                <a:gd name="T15" fmla="*/ 2 h 139"/>
                <a:gd name="T16" fmla="*/ 43 w 45"/>
                <a:gd name="T17" fmla="*/ 0 h 139"/>
                <a:gd name="T18" fmla="*/ 37 w 45"/>
                <a:gd name="T19" fmla="*/ 2 h 139"/>
                <a:gd name="T20" fmla="*/ 29 w 45"/>
                <a:gd name="T21" fmla="*/ 3 h 139"/>
                <a:gd name="T22" fmla="*/ 19 w 45"/>
                <a:gd name="T23" fmla="*/ 7 h 139"/>
                <a:gd name="T24" fmla="*/ 11 w 45"/>
                <a:gd name="T25" fmla="*/ 14 h 139"/>
                <a:gd name="T26" fmla="*/ 4 w 45"/>
                <a:gd name="T27" fmla="*/ 23 h 139"/>
                <a:gd name="T28" fmla="*/ 0 w 45"/>
                <a:gd name="T29" fmla="*/ 39 h 139"/>
                <a:gd name="T30" fmla="*/ 0 w 45"/>
                <a:gd name="T31" fmla="*/ 139 h 139"/>
                <a:gd name="T32" fmla="*/ 3 w 45"/>
                <a:gd name="T33" fmla="*/ 139 h 139"/>
                <a:gd name="T34" fmla="*/ 3 w 45"/>
                <a:gd name="T35" fmla="*/ 42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" h="139">
                  <a:moveTo>
                    <a:pt x="3" y="42"/>
                  </a:moveTo>
                  <a:lnTo>
                    <a:pt x="6" y="42"/>
                  </a:lnTo>
                  <a:lnTo>
                    <a:pt x="12" y="42"/>
                  </a:lnTo>
                  <a:lnTo>
                    <a:pt x="20" y="39"/>
                  </a:lnTo>
                  <a:lnTo>
                    <a:pt x="29" y="35"/>
                  </a:lnTo>
                  <a:lnTo>
                    <a:pt x="37" y="27"/>
                  </a:lnTo>
                  <a:lnTo>
                    <a:pt x="43" y="17"/>
                  </a:lnTo>
                  <a:lnTo>
                    <a:pt x="45" y="2"/>
                  </a:lnTo>
                  <a:lnTo>
                    <a:pt x="43" y="0"/>
                  </a:lnTo>
                  <a:lnTo>
                    <a:pt x="37" y="2"/>
                  </a:lnTo>
                  <a:lnTo>
                    <a:pt x="29" y="3"/>
                  </a:lnTo>
                  <a:lnTo>
                    <a:pt x="19" y="7"/>
                  </a:lnTo>
                  <a:lnTo>
                    <a:pt x="11" y="14"/>
                  </a:lnTo>
                  <a:lnTo>
                    <a:pt x="4" y="23"/>
                  </a:lnTo>
                  <a:lnTo>
                    <a:pt x="0" y="39"/>
                  </a:lnTo>
                  <a:lnTo>
                    <a:pt x="0" y="139"/>
                  </a:lnTo>
                  <a:lnTo>
                    <a:pt x="3" y="139"/>
                  </a:lnTo>
                  <a:lnTo>
                    <a:pt x="3" y="42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4" name="Freeform 10"/>
            <p:cNvSpPr>
              <a:spLocks/>
            </p:cNvSpPr>
            <p:nvPr/>
          </p:nvSpPr>
          <p:spPr bwMode="gray">
            <a:xfrm>
              <a:off x="1765" y="378"/>
              <a:ext cx="146" cy="211"/>
            </a:xfrm>
            <a:custGeom>
              <a:avLst/>
              <a:gdLst>
                <a:gd name="T0" fmla="*/ 68 w 146"/>
                <a:gd name="T1" fmla="*/ 67 h 211"/>
                <a:gd name="T2" fmla="*/ 67 w 146"/>
                <a:gd name="T3" fmla="*/ 67 h 211"/>
                <a:gd name="T4" fmla="*/ 60 w 146"/>
                <a:gd name="T5" fmla="*/ 66 h 211"/>
                <a:gd name="T6" fmla="*/ 50 w 146"/>
                <a:gd name="T7" fmla="*/ 64 h 211"/>
                <a:gd name="T8" fmla="*/ 41 w 146"/>
                <a:gd name="T9" fmla="*/ 62 h 211"/>
                <a:gd name="T10" fmla="*/ 29 w 146"/>
                <a:gd name="T11" fmla="*/ 55 h 211"/>
                <a:gd name="T12" fmla="*/ 18 w 146"/>
                <a:gd name="T13" fmla="*/ 47 h 211"/>
                <a:gd name="T14" fmla="*/ 10 w 146"/>
                <a:gd name="T15" fmla="*/ 35 h 211"/>
                <a:gd name="T16" fmla="*/ 3 w 146"/>
                <a:gd name="T17" fmla="*/ 20 h 211"/>
                <a:gd name="T18" fmla="*/ 0 w 146"/>
                <a:gd name="T19" fmla="*/ 0 h 211"/>
                <a:gd name="T20" fmla="*/ 3 w 146"/>
                <a:gd name="T21" fmla="*/ 0 h 211"/>
                <a:gd name="T22" fmla="*/ 10 w 146"/>
                <a:gd name="T23" fmla="*/ 0 h 211"/>
                <a:gd name="T24" fmla="*/ 19 w 146"/>
                <a:gd name="T25" fmla="*/ 0 h 211"/>
                <a:gd name="T26" fmla="*/ 30 w 146"/>
                <a:gd name="T27" fmla="*/ 2 h 211"/>
                <a:gd name="T28" fmla="*/ 41 w 146"/>
                <a:gd name="T29" fmla="*/ 6 h 211"/>
                <a:gd name="T30" fmla="*/ 53 w 146"/>
                <a:gd name="T31" fmla="*/ 14 h 211"/>
                <a:gd name="T32" fmla="*/ 62 w 146"/>
                <a:gd name="T33" fmla="*/ 25 h 211"/>
                <a:gd name="T34" fmla="*/ 69 w 146"/>
                <a:gd name="T35" fmla="*/ 41 h 211"/>
                <a:gd name="T36" fmla="*/ 73 w 146"/>
                <a:gd name="T37" fmla="*/ 62 h 211"/>
                <a:gd name="T38" fmla="*/ 73 w 146"/>
                <a:gd name="T39" fmla="*/ 60 h 211"/>
                <a:gd name="T40" fmla="*/ 73 w 146"/>
                <a:gd name="T41" fmla="*/ 55 h 211"/>
                <a:gd name="T42" fmla="*/ 75 w 146"/>
                <a:gd name="T43" fmla="*/ 45 h 211"/>
                <a:gd name="T44" fmla="*/ 79 w 146"/>
                <a:gd name="T45" fmla="*/ 36 h 211"/>
                <a:gd name="T46" fmla="*/ 84 w 146"/>
                <a:gd name="T47" fmla="*/ 25 h 211"/>
                <a:gd name="T48" fmla="*/ 92 w 146"/>
                <a:gd name="T49" fmla="*/ 16 h 211"/>
                <a:gd name="T50" fmla="*/ 106 w 146"/>
                <a:gd name="T51" fmla="*/ 8 h 211"/>
                <a:gd name="T52" fmla="*/ 123 w 146"/>
                <a:gd name="T53" fmla="*/ 2 h 211"/>
                <a:gd name="T54" fmla="*/ 146 w 146"/>
                <a:gd name="T55" fmla="*/ 0 h 211"/>
                <a:gd name="T56" fmla="*/ 145 w 146"/>
                <a:gd name="T57" fmla="*/ 2 h 211"/>
                <a:gd name="T58" fmla="*/ 145 w 146"/>
                <a:gd name="T59" fmla="*/ 8 h 211"/>
                <a:gd name="T60" fmla="*/ 143 w 146"/>
                <a:gd name="T61" fmla="*/ 17 h 211"/>
                <a:gd name="T62" fmla="*/ 139 w 146"/>
                <a:gd name="T63" fmla="*/ 28 h 211"/>
                <a:gd name="T64" fmla="*/ 134 w 146"/>
                <a:gd name="T65" fmla="*/ 39 h 211"/>
                <a:gd name="T66" fmla="*/ 126 w 146"/>
                <a:gd name="T67" fmla="*/ 49 h 211"/>
                <a:gd name="T68" fmla="*/ 114 w 146"/>
                <a:gd name="T69" fmla="*/ 59 h 211"/>
                <a:gd name="T70" fmla="*/ 98 w 146"/>
                <a:gd name="T71" fmla="*/ 64 h 211"/>
                <a:gd name="T72" fmla="*/ 79 w 146"/>
                <a:gd name="T73" fmla="*/ 67 h 211"/>
                <a:gd name="T74" fmla="*/ 79 w 146"/>
                <a:gd name="T75" fmla="*/ 211 h 211"/>
                <a:gd name="T76" fmla="*/ 68 w 146"/>
                <a:gd name="T77" fmla="*/ 211 h 211"/>
                <a:gd name="T78" fmla="*/ 68 w 146"/>
                <a:gd name="T79" fmla="*/ 67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6" h="211">
                  <a:moveTo>
                    <a:pt x="68" y="67"/>
                  </a:moveTo>
                  <a:lnTo>
                    <a:pt x="67" y="67"/>
                  </a:lnTo>
                  <a:lnTo>
                    <a:pt x="60" y="66"/>
                  </a:lnTo>
                  <a:lnTo>
                    <a:pt x="50" y="64"/>
                  </a:lnTo>
                  <a:lnTo>
                    <a:pt x="41" y="62"/>
                  </a:lnTo>
                  <a:lnTo>
                    <a:pt x="29" y="55"/>
                  </a:lnTo>
                  <a:lnTo>
                    <a:pt x="18" y="47"/>
                  </a:lnTo>
                  <a:lnTo>
                    <a:pt x="10" y="35"/>
                  </a:lnTo>
                  <a:lnTo>
                    <a:pt x="3" y="20"/>
                  </a:lnTo>
                  <a:lnTo>
                    <a:pt x="0" y="0"/>
                  </a:lnTo>
                  <a:lnTo>
                    <a:pt x="3" y="0"/>
                  </a:lnTo>
                  <a:lnTo>
                    <a:pt x="10" y="0"/>
                  </a:lnTo>
                  <a:lnTo>
                    <a:pt x="19" y="0"/>
                  </a:lnTo>
                  <a:lnTo>
                    <a:pt x="30" y="2"/>
                  </a:lnTo>
                  <a:lnTo>
                    <a:pt x="41" y="6"/>
                  </a:lnTo>
                  <a:lnTo>
                    <a:pt x="53" y="14"/>
                  </a:lnTo>
                  <a:lnTo>
                    <a:pt x="62" y="25"/>
                  </a:lnTo>
                  <a:lnTo>
                    <a:pt x="69" y="41"/>
                  </a:lnTo>
                  <a:lnTo>
                    <a:pt x="73" y="62"/>
                  </a:lnTo>
                  <a:lnTo>
                    <a:pt x="73" y="60"/>
                  </a:lnTo>
                  <a:lnTo>
                    <a:pt x="73" y="55"/>
                  </a:lnTo>
                  <a:lnTo>
                    <a:pt x="75" y="45"/>
                  </a:lnTo>
                  <a:lnTo>
                    <a:pt x="79" y="36"/>
                  </a:lnTo>
                  <a:lnTo>
                    <a:pt x="84" y="25"/>
                  </a:lnTo>
                  <a:lnTo>
                    <a:pt x="92" y="16"/>
                  </a:lnTo>
                  <a:lnTo>
                    <a:pt x="106" y="8"/>
                  </a:lnTo>
                  <a:lnTo>
                    <a:pt x="123" y="2"/>
                  </a:lnTo>
                  <a:lnTo>
                    <a:pt x="146" y="0"/>
                  </a:lnTo>
                  <a:lnTo>
                    <a:pt x="145" y="2"/>
                  </a:lnTo>
                  <a:lnTo>
                    <a:pt x="145" y="8"/>
                  </a:lnTo>
                  <a:lnTo>
                    <a:pt x="143" y="17"/>
                  </a:lnTo>
                  <a:lnTo>
                    <a:pt x="139" y="28"/>
                  </a:lnTo>
                  <a:lnTo>
                    <a:pt x="134" y="39"/>
                  </a:lnTo>
                  <a:lnTo>
                    <a:pt x="126" y="49"/>
                  </a:lnTo>
                  <a:lnTo>
                    <a:pt x="114" y="59"/>
                  </a:lnTo>
                  <a:lnTo>
                    <a:pt x="98" y="64"/>
                  </a:lnTo>
                  <a:lnTo>
                    <a:pt x="79" y="67"/>
                  </a:lnTo>
                  <a:lnTo>
                    <a:pt x="79" y="211"/>
                  </a:lnTo>
                  <a:lnTo>
                    <a:pt x="68" y="211"/>
                  </a:lnTo>
                  <a:lnTo>
                    <a:pt x="68" y="67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5" name="Freeform 11"/>
            <p:cNvSpPr>
              <a:spLocks/>
            </p:cNvSpPr>
            <p:nvPr/>
          </p:nvSpPr>
          <p:spPr bwMode="gray">
            <a:xfrm>
              <a:off x="2792" y="378"/>
              <a:ext cx="144" cy="211"/>
            </a:xfrm>
            <a:custGeom>
              <a:avLst/>
              <a:gdLst>
                <a:gd name="T0" fmla="*/ 67 w 144"/>
                <a:gd name="T1" fmla="*/ 67 h 211"/>
                <a:gd name="T2" fmla="*/ 66 w 144"/>
                <a:gd name="T3" fmla="*/ 67 h 211"/>
                <a:gd name="T4" fmla="*/ 59 w 144"/>
                <a:gd name="T5" fmla="*/ 66 h 211"/>
                <a:gd name="T6" fmla="*/ 50 w 144"/>
                <a:gd name="T7" fmla="*/ 64 h 211"/>
                <a:gd name="T8" fmla="*/ 39 w 144"/>
                <a:gd name="T9" fmla="*/ 62 h 211"/>
                <a:gd name="T10" fmla="*/ 28 w 144"/>
                <a:gd name="T11" fmla="*/ 55 h 211"/>
                <a:gd name="T12" fmla="*/ 17 w 144"/>
                <a:gd name="T13" fmla="*/ 47 h 211"/>
                <a:gd name="T14" fmla="*/ 9 w 144"/>
                <a:gd name="T15" fmla="*/ 35 h 211"/>
                <a:gd name="T16" fmla="*/ 2 w 144"/>
                <a:gd name="T17" fmla="*/ 20 h 211"/>
                <a:gd name="T18" fmla="*/ 0 w 144"/>
                <a:gd name="T19" fmla="*/ 0 h 211"/>
                <a:gd name="T20" fmla="*/ 2 w 144"/>
                <a:gd name="T21" fmla="*/ 0 h 211"/>
                <a:gd name="T22" fmla="*/ 9 w 144"/>
                <a:gd name="T23" fmla="*/ 0 h 211"/>
                <a:gd name="T24" fmla="*/ 17 w 144"/>
                <a:gd name="T25" fmla="*/ 0 h 211"/>
                <a:gd name="T26" fmla="*/ 28 w 144"/>
                <a:gd name="T27" fmla="*/ 2 h 211"/>
                <a:gd name="T28" fmla="*/ 40 w 144"/>
                <a:gd name="T29" fmla="*/ 6 h 211"/>
                <a:gd name="T30" fmla="*/ 51 w 144"/>
                <a:gd name="T31" fmla="*/ 14 h 211"/>
                <a:gd name="T32" fmla="*/ 62 w 144"/>
                <a:gd name="T33" fmla="*/ 25 h 211"/>
                <a:gd name="T34" fmla="*/ 69 w 144"/>
                <a:gd name="T35" fmla="*/ 41 h 211"/>
                <a:gd name="T36" fmla="*/ 73 w 144"/>
                <a:gd name="T37" fmla="*/ 62 h 211"/>
                <a:gd name="T38" fmla="*/ 73 w 144"/>
                <a:gd name="T39" fmla="*/ 60 h 211"/>
                <a:gd name="T40" fmla="*/ 73 w 144"/>
                <a:gd name="T41" fmla="*/ 55 h 211"/>
                <a:gd name="T42" fmla="*/ 74 w 144"/>
                <a:gd name="T43" fmla="*/ 45 h 211"/>
                <a:gd name="T44" fmla="*/ 77 w 144"/>
                <a:gd name="T45" fmla="*/ 36 h 211"/>
                <a:gd name="T46" fmla="*/ 82 w 144"/>
                <a:gd name="T47" fmla="*/ 25 h 211"/>
                <a:gd name="T48" fmla="*/ 91 w 144"/>
                <a:gd name="T49" fmla="*/ 16 h 211"/>
                <a:gd name="T50" fmla="*/ 105 w 144"/>
                <a:gd name="T51" fmla="*/ 8 h 211"/>
                <a:gd name="T52" fmla="*/ 121 w 144"/>
                <a:gd name="T53" fmla="*/ 2 h 211"/>
                <a:gd name="T54" fmla="*/ 144 w 144"/>
                <a:gd name="T55" fmla="*/ 0 h 211"/>
                <a:gd name="T56" fmla="*/ 144 w 144"/>
                <a:gd name="T57" fmla="*/ 2 h 211"/>
                <a:gd name="T58" fmla="*/ 144 w 144"/>
                <a:gd name="T59" fmla="*/ 8 h 211"/>
                <a:gd name="T60" fmla="*/ 141 w 144"/>
                <a:gd name="T61" fmla="*/ 17 h 211"/>
                <a:gd name="T62" fmla="*/ 139 w 144"/>
                <a:gd name="T63" fmla="*/ 28 h 211"/>
                <a:gd name="T64" fmla="*/ 133 w 144"/>
                <a:gd name="T65" fmla="*/ 39 h 211"/>
                <a:gd name="T66" fmla="*/ 125 w 144"/>
                <a:gd name="T67" fmla="*/ 49 h 211"/>
                <a:gd name="T68" fmla="*/ 113 w 144"/>
                <a:gd name="T69" fmla="*/ 59 h 211"/>
                <a:gd name="T70" fmla="*/ 97 w 144"/>
                <a:gd name="T71" fmla="*/ 64 h 211"/>
                <a:gd name="T72" fmla="*/ 77 w 144"/>
                <a:gd name="T73" fmla="*/ 67 h 211"/>
                <a:gd name="T74" fmla="*/ 77 w 144"/>
                <a:gd name="T75" fmla="*/ 211 h 211"/>
                <a:gd name="T76" fmla="*/ 67 w 144"/>
                <a:gd name="T77" fmla="*/ 211 h 211"/>
                <a:gd name="T78" fmla="*/ 67 w 144"/>
                <a:gd name="T79" fmla="*/ 67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4" h="211">
                  <a:moveTo>
                    <a:pt x="67" y="67"/>
                  </a:moveTo>
                  <a:lnTo>
                    <a:pt x="66" y="67"/>
                  </a:lnTo>
                  <a:lnTo>
                    <a:pt x="59" y="66"/>
                  </a:lnTo>
                  <a:lnTo>
                    <a:pt x="50" y="64"/>
                  </a:lnTo>
                  <a:lnTo>
                    <a:pt x="39" y="62"/>
                  </a:lnTo>
                  <a:lnTo>
                    <a:pt x="28" y="55"/>
                  </a:lnTo>
                  <a:lnTo>
                    <a:pt x="17" y="47"/>
                  </a:lnTo>
                  <a:lnTo>
                    <a:pt x="9" y="35"/>
                  </a:lnTo>
                  <a:lnTo>
                    <a:pt x="2" y="20"/>
                  </a:lnTo>
                  <a:lnTo>
                    <a:pt x="0" y="0"/>
                  </a:lnTo>
                  <a:lnTo>
                    <a:pt x="2" y="0"/>
                  </a:lnTo>
                  <a:lnTo>
                    <a:pt x="9" y="0"/>
                  </a:lnTo>
                  <a:lnTo>
                    <a:pt x="17" y="0"/>
                  </a:lnTo>
                  <a:lnTo>
                    <a:pt x="28" y="2"/>
                  </a:lnTo>
                  <a:lnTo>
                    <a:pt x="40" y="6"/>
                  </a:lnTo>
                  <a:lnTo>
                    <a:pt x="51" y="14"/>
                  </a:lnTo>
                  <a:lnTo>
                    <a:pt x="62" y="25"/>
                  </a:lnTo>
                  <a:lnTo>
                    <a:pt x="69" y="41"/>
                  </a:lnTo>
                  <a:lnTo>
                    <a:pt x="73" y="62"/>
                  </a:lnTo>
                  <a:lnTo>
                    <a:pt x="73" y="60"/>
                  </a:lnTo>
                  <a:lnTo>
                    <a:pt x="73" y="55"/>
                  </a:lnTo>
                  <a:lnTo>
                    <a:pt x="74" y="45"/>
                  </a:lnTo>
                  <a:lnTo>
                    <a:pt x="77" y="36"/>
                  </a:lnTo>
                  <a:lnTo>
                    <a:pt x="82" y="25"/>
                  </a:lnTo>
                  <a:lnTo>
                    <a:pt x="91" y="16"/>
                  </a:lnTo>
                  <a:lnTo>
                    <a:pt x="105" y="8"/>
                  </a:lnTo>
                  <a:lnTo>
                    <a:pt x="121" y="2"/>
                  </a:lnTo>
                  <a:lnTo>
                    <a:pt x="144" y="0"/>
                  </a:lnTo>
                  <a:lnTo>
                    <a:pt x="144" y="2"/>
                  </a:lnTo>
                  <a:lnTo>
                    <a:pt x="144" y="8"/>
                  </a:lnTo>
                  <a:lnTo>
                    <a:pt x="141" y="17"/>
                  </a:lnTo>
                  <a:lnTo>
                    <a:pt x="139" y="28"/>
                  </a:lnTo>
                  <a:lnTo>
                    <a:pt x="133" y="39"/>
                  </a:lnTo>
                  <a:lnTo>
                    <a:pt x="125" y="49"/>
                  </a:lnTo>
                  <a:lnTo>
                    <a:pt x="113" y="59"/>
                  </a:lnTo>
                  <a:lnTo>
                    <a:pt x="97" y="64"/>
                  </a:lnTo>
                  <a:lnTo>
                    <a:pt x="77" y="67"/>
                  </a:lnTo>
                  <a:lnTo>
                    <a:pt x="77" y="211"/>
                  </a:lnTo>
                  <a:lnTo>
                    <a:pt x="67" y="211"/>
                  </a:lnTo>
                  <a:lnTo>
                    <a:pt x="67" y="67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6" name="Freeform 12"/>
            <p:cNvSpPr>
              <a:spLocks/>
            </p:cNvSpPr>
            <p:nvPr/>
          </p:nvSpPr>
          <p:spPr bwMode="gray">
            <a:xfrm>
              <a:off x="2631" y="457"/>
              <a:ext cx="89" cy="132"/>
            </a:xfrm>
            <a:custGeom>
              <a:avLst/>
              <a:gdLst>
                <a:gd name="T0" fmla="*/ 42 w 89"/>
                <a:gd name="T1" fmla="*/ 43 h 132"/>
                <a:gd name="T2" fmla="*/ 39 w 89"/>
                <a:gd name="T3" fmla="*/ 42 h 132"/>
                <a:gd name="T4" fmla="*/ 33 w 89"/>
                <a:gd name="T5" fmla="*/ 42 h 132"/>
                <a:gd name="T6" fmla="*/ 25 w 89"/>
                <a:gd name="T7" fmla="*/ 39 h 132"/>
                <a:gd name="T8" fmla="*/ 16 w 89"/>
                <a:gd name="T9" fmla="*/ 35 h 132"/>
                <a:gd name="T10" fmla="*/ 8 w 89"/>
                <a:gd name="T11" fmla="*/ 27 h 132"/>
                <a:gd name="T12" fmla="*/ 2 w 89"/>
                <a:gd name="T13" fmla="*/ 16 h 132"/>
                <a:gd name="T14" fmla="*/ 0 w 89"/>
                <a:gd name="T15" fmla="*/ 0 h 132"/>
                <a:gd name="T16" fmla="*/ 2 w 89"/>
                <a:gd name="T17" fmla="*/ 0 h 132"/>
                <a:gd name="T18" fmla="*/ 6 w 89"/>
                <a:gd name="T19" fmla="*/ 0 h 132"/>
                <a:gd name="T20" fmla="*/ 12 w 89"/>
                <a:gd name="T21" fmla="*/ 1 h 132"/>
                <a:gd name="T22" fmla="*/ 21 w 89"/>
                <a:gd name="T23" fmla="*/ 3 h 132"/>
                <a:gd name="T24" fmla="*/ 29 w 89"/>
                <a:gd name="T25" fmla="*/ 8 h 132"/>
                <a:gd name="T26" fmla="*/ 37 w 89"/>
                <a:gd name="T27" fmla="*/ 15 h 132"/>
                <a:gd name="T28" fmla="*/ 42 w 89"/>
                <a:gd name="T29" fmla="*/ 26 h 132"/>
                <a:gd name="T30" fmla="*/ 45 w 89"/>
                <a:gd name="T31" fmla="*/ 39 h 132"/>
                <a:gd name="T32" fmla="*/ 45 w 89"/>
                <a:gd name="T33" fmla="*/ 38 h 132"/>
                <a:gd name="T34" fmla="*/ 45 w 89"/>
                <a:gd name="T35" fmla="*/ 34 h 132"/>
                <a:gd name="T36" fmla="*/ 46 w 89"/>
                <a:gd name="T37" fmla="*/ 27 h 132"/>
                <a:gd name="T38" fmla="*/ 49 w 89"/>
                <a:gd name="T39" fmla="*/ 20 h 132"/>
                <a:gd name="T40" fmla="*/ 54 w 89"/>
                <a:gd name="T41" fmla="*/ 14 h 132"/>
                <a:gd name="T42" fmla="*/ 62 w 89"/>
                <a:gd name="T43" fmla="*/ 7 h 132"/>
                <a:gd name="T44" fmla="*/ 73 w 89"/>
                <a:gd name="T45" fmla="*/ 3 h 132"/>
                <a:gd name="T46" fmla="*/ 89 w 89"/>
                <a:gd name="T47" fmla="*/ 0 h 132"/>
                <a:gd name="T48" fmla="*/ 89 w 89"/>
                <a:gd name="T49" fmla="*/ 3 h 132"/>
                <a:gd name="T50" fmla="*/ 88 w 89"/>
                <a:gd name="T51" fmla="*/ 10 h 132"/>
                <a:gd name="T52" fmla="*/ 87 w 89"/>
                <a:gd name="T53" fmla="*/ 18 h 132"/>
                <a:gd name="T54" fmla="*/ 81 w 89"/>
                <a:gd name="T55" fmla="*/ 26 h 132"/>
                <a:gd name="T56" fmla="*/ 74 w 89"/>
                <a:gd name="T57" fmla="*/ 34 h 132"/>
                <a:gd name="T58" fmla="*/ 64 w 89"/>
                <a:gd name="T59" fmla="*/ 41 h 132"/>
                <a:gd name="T60" fmla="*/ 47 w 89"/>
                <a:gd name="T61" fmla="*/ 43 h 132"/>
                <a:gd name="T62" fmla="*/ 47 w 89"/>
                <a:gd name="T63" fmla="*/ 132 h 132"/>
                <a:gd name="T64" fmla="*/ 42 w 89"/>
                <a:gd name="T65" fmla="*/ 132 h 132"/>
                <a:gd name="T66" fmla="*/ 42 w 89"/>
                <a:gd name="T67" fmla="*/ 4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9" h="132">
                  <a:moveTo>
                    <a:pt x="42" y="43"/>
                  </a:moveTo>
                  <a:lnTo>
                    <a:pt x="39" y="42"/>
                  </a:lnTo>
                  <a:lnTo>
                    <a:pt x="33" y="42"/>
                  </a:lnTo>
                  <a:lnTo>
                    <a:pt x="25" y="39"/>
                  </a:lnTo>
                  <a:lnTo>
                    <a:pt x="16" y="35"/>
                  </a:lnTo>
                  <a:lnTo>
                    <a:pt x="8" y="27"/>
                  </a:lnTo>
                  <a:lnTo>
                    <a:pt x="2" y="16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0"/>
                  </a:lnTo>
                  <a:lnTo>
                    <a:pt x="12" y="1"/>
                  </a:lnTo>
                  <a:lnTo>
                    <a:pt x="21" y="3"/>
                  </a:lnTo>
                  <a:lnTo>
                    <a:pt x="29" y="8"/>
                  </a:lnTo>
                  <a:lnTo>
                    <a:pt x="37" y="15"/>
                  </a:lnTo>
                  <a:lnTo>
                    <a:pt x="42" y="26"/>
                  </a:lnTo>
                  <a:lnTo>
                    <a:pt x="45" y="39"/>
                  </a:lnTo>
                  <a:lnTo>
                    <a:pt x="45" y="38"/>
                  </a:lnTo>
                  <a:lnTo>
                    <a:pt x="45" y="34"/>
                  </a:lnTo>
                  <a:lnTo>
                    <a:pt x="46" y="27"/>
                  </a:lnTo>
                  <a:lnTo>
                    <a:pt x="49" y="20"/>
                  </a:lnTo>
                  <a:lnTo>
                    <a:pt x="54" y="14"/>
                  </a:lnTo>
                  <a:lnTo>
                    <a:pt x="62" y="7"/>
                  </a:lnTo>
                  <a:lnTo>
                    <a:pt x="73" y="3"/>
                  </a:lnTo>
                  <a:lnTo>
                    <a:pt x="89" y="0"/>
                  </a:lnTo>
                  <a:lnTo>
                    <a:pt x="89" y="3"/>
                  </a:lnTo>
                  <a:lnTo>
                    <a:pt x="88" y="10"/>
                  </a:lnTo>
                  <a:lnTo>
                    <a:pt x="87" y="18"/>
                  </a:lnTo>
                  <a:lnTo>
                    <a:pt x="81" y="26"/>
                  </a:lnTo>
                  <a:lnTo>
                    <a:pt x="74" y="34"/>
                  </a:lnTo>
                  <a:lnTo>
                    <a:pt x="64" y="41"/>
                  </a:lnTo>
                  <a:lnTo>
                    <a:pt x="47" y="43"/>
                  </a:lnTo>
                  <a:lnTo>
                    <a:pt x="47" y="132"/>
                  </a:lnTo>
                  <a:lnTo>
                    <a:pt x="42" y="132"/>
                  </a:lnTo>
                  <a:lnTo>
                    <a:pt x="42" y="43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7" name="Freeform 13"/>
            <p:cNvSpPr>
              <a:spLocks/>
            </p:cNvSpPr>
            <p:nvPr/>
          </p:nvSpPr>
          <p:spPr bwMode="gray">
            <a:xfrm>
              <a:off x="2430" y="403"/>
              <a:ext cx="88" cy="186"/>
            </a:xfrm>
            <a:custGeom>
              <a:avLst/>
              <a:gdLst>
                <a:gd name="T0" fmla="*/ 43 w 88"/>
                <a:gd name="T1" fmla="*/ 43 h 186"/>
                <a:gd name="T2" fmla="*/ 41 w 88"/>
                <a:gd name="T3" fmla="*/ 43 h 186"/>
                <a:gd name="T4" fmla="*/ 35 w 88"/>
                <a:gd name="T5" fmla="*/ 43 h 186"/>
                <a:gd name="T6" fmla="*/ 27 w 88"/>
                <a:gd name="T7" fmla="*/ 41 h 186"/>
                <a:gd name="T8" fmla="*/ 18 w 88"/>
                <a:gd name="T9" fmla="*/ 35 h 186"/>
                <a:gd name="T10" fmla="*/ 8 w 88"/>
                <a:gd name="T11" fmla="*/ 28 h 186"/>
                <a:gd name="T12" fmla="*/ 3 w 88"/>
                <a:gd name="T13" fmla="*/ 16 h 186"/>
                <a:gd name="T14" fmla="*/ 0 w 88"/>
                <a:gd name="T15" fmla="*/ 0 h 186"/>
                <a:gd name="T16" fmla="*/ 3 w 88"/>
                <a:gd name="T17" fmla="*/ 0 h 186"/>
                <a:gd name="T18" fmla="*/ 8 w 88"/>
                <a:gd name="T19" fmla="*/ 0 h 186"/>
                <a:gd name="T20" fmla="*/ 17 w 88"/>
                <a:gd name="T21" fmla="*/ 1 h 186"/>
                <a:gd name="T22" fmla="*/ 26 w 88"/>
                <a:gd name="T23" fmla="*/ 6 h 186"/>
                <a:gd name="T24" fmla="*/ 35 w 88"/>
                <a:gd name="T25" fmla="*/ 12 h 186"/>
                <a:gd name="T26" fmla="*/ 42 w 88"/>
                <a:gd name="T27" fmla="*/ 24 h 186"/>
                <a:gd name="T28" fmla="*/ 48 w 88"/>
                <a:gd name="T29" fmla="*/ 41 h 186"/>
                <a:gd name="T30" fmla="*/ 48 w 88"/>
                <a:gd name="T31" fmla="*/ 90 h 186"/>
                <a:gd name="T32" fmla="*/ 48 w 88"/>
                <a:gd name="T33" fmla="*/ 88 h 186"/>
                <a:gd name="T34" fmla="*/ 48 w 88"/>
                <a:gd name="T35" fmla="*/ 82 h 186"/>
                <a:gd name="T36" fmla="*/ 50 w 88"/>
                <a:gd name="T37" fmla="*/ 74 h 186"/>
                <a:gd name="T38" fmla="*/ 54 w 88"/>
                <a:gd name="T39" fmla="*/ 66 h 186"/>
                <a:gd name="T40" fmla="*/ 61 w 88"/>
                <a:gd name="T41" fmla="*/ 58 h 186"/>
                <a:gd name="T42" fmla="*/ 72 w 88"/>
                <a:gd name="T43" fmla="*/ 53 h 186"/>
                <a:gd name="T44" fmla="*/ 87 w 88"/>
                <a:gd name="T45" fmla="*/ 50 h 186"/>
                <a:gd name="T46" fmla="*/ 88 w 88"/>
                <a:gd name="T47" fmla="*/ 51 h 186"/>
                <a:gd name="T48" fmla="*/ 88 w 88"/>
                <a:gd name="T49" fmla="*/ 57 h 186"/>
                <a:gd name="T50" fmla="*/ 87 w 88"/>
                <a:gd name="T51" fmla="*/ 64 h 186"/>
                <a:gd name="T52" fmla="*/ 84 w 88"/>
                <a:gd name="T53" fmla="*/ 72 h 186"/>
                <a:gd name="T54" fmla="*/ 80 w 88"/>
                <a:gd name="T55" fmla="*/ 80 h 186"/>
                <a:gd name="T56" fmla="*/ 73 w 88"/>
                <a:gd name="T57" fmla="*/ 86 h 186"/>
                <a:gd name="T58" fmla="*/ 62 w 88"/>
                <a:gd name="T59" fmla="*/ 92 h 186"/>
                <a:gd name="T60" fmla="*/ 48 w 88"/>
                <a:gd name="T61" fmla="*/ 93 h 186"/>
                <a:gd name="T62" fmla="*/ 48 w 88"/>
                <a:gd name="T63" fmla="*/ 186 h 186"/>
                <a:gd name="T64" fmla="*/ 43 w 88"/>
                <a:gd name="T65" fmla="*/ 186 h 186"/>
                <a:gd name="T66" fmla="*/ 43 w 88"/>
                <a:gd name="T67" fmla="*/ 143 h 186"/>
                <a:gd name="T68" fmla="*/ 42 w 88"/>
                <a:gd name="T69" fmla="*/ 143 h 186"/>
                <a:gd name="T70" fmla="*/ 37 w 88"/>
                <a:gd name="T71" fmla="*/ 142 h 186"/>
                <a:gd name="T72" fmla="*/ 29 w 88"/>
                <a:gd name="T73" fmla="*/ 140 h 186"/>
                <a:gd name="T74" fmla="*/ 22 w 88"/>
                <a:gd name="T75" fmla="*/ 136 h 186"/>
                <a:gd name="T76" fmla="*/ 14 w 88"/>
                <a:gd name="T77" fmla="*/ 130 h 186"/>
                <a:gd name="T78" fmla="*/ 8 w 88"/>
                <a:gd name="T79" fmla="*/ 120 h 186"/>
                <a:gd name="T80" fmla="*/ 7 w 88"/>
                <a:gd name="T81" fmla="*/ 105 h 186"/>
                <a:gd name="T82" fmla="*/ 8 w 88"/>
                <a:gd name="T83" fmla="*/ 105 h 186"/>
                <a:gd name="T84" fmla="*/ 12 w 88"/>
                <a:gd name="T85" fmla="*/ 107 h 186"/>
                <a:gd name="T86" fmla="*/ 19 w 88"/>
                <a:gd name="T87" fmla="*/ 108 h 186"/>
                <a:gd name="T88" fmla="*/ 26 w 88"/>
                <a:gd name="T89" fmla="*/ 111 h 186"/>
                <a:gd name="T90" fmla="*/ 34 w 88"/>
                <a:gd name="T91" fmla="*/ 117 h 186"/>
                <a:gd name="T92" fmla="*/ 39 w 88"/>
                <a:gd name="T93" fmla="*/ 127 h 186"/>
                <a:gd name="T94" fmla="*/ 43 w 88"/>
                <a:gd name="T95" fmla="*/ 140 h 186"/>
                <a:gd name="T96" fmla="*/ 43 w 88"/>
                <a:gd name="T97" fmla="*/ 43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8" h="186">
                  <a:moveTo>
                    <a:pt x="43" y="43"/>
                  </a:moveTo>
                  <a:lnTo>
                    <a:pt x="41" y="43"/>
                  </a:lnTo>
                  <a:lnTo>
                    <a:pt x="35" y="43"/>
                  </a:lnTo>
                  <a:lnTo>
                    <a:pt x="27" y="41"/>
                  </a:lnTo>
                  <a:lnTo>
                    <a:pt x="18" y="35"/>
                  </a:lnTo>
                  <a:lnTo>
                    <a:pt x="8" y="28"/>
                  </a:lnTo>
                  <a:lnTo>
                    <a:pt x="3" y="16"/>
                  </a:lnTo>
                  <a:lnTo>
                    <a:pt x="0" y="0"/>
                  </a:lnTo>
                  <a:lnTo>
                    <a:pt x="3" y="0"/>
                  </a:lnTo>
                  <a:lnTo>
                    <a:pt x="8" y="0"/>
                  </a:lnTo>
                  <a:lnTo>
                    <a:pt x="17" y="1"/>
                  </a:lnTo>
                  <a:lnTo>
                    <a:pt x="26" y="6"/>
                  </a:lnTo>
                  <a:lnTo>
                    <a:pt x="35" y="12"/>
                  </a:lnTo>
                  <a:lnTo>
                    <a:pt x="42" y="24"/>
                  </a:lnTo>
                  <a:lnTo>
                    <a:pt x="48" y="41"/>
                  </a:lnTo>
                  <a:lnTo>
                    <a:pt x="48" y="90"/>
                  </a:lnTo>
                  <a:lnTo>
                    <a:pt x="48" y="88"/>
                  </a:lnTo>
                  <a:lnTo>
                    <a:pt x="48" y="82"/>
                  </a:lnTo>
                  <a:lnTo>
                    <a:pt x="50" y="74"/>
                  </a:lnTo>
                  <a:lnTo>
                    <a:pt x="54" y="66"/>
                  </a:lnTo>
                  <a:lnTo>
                    <a:pt x="61" y="58"/>
                  </a:lnTo>
                  <a:lnTo>
                    <a:pt x="72" y="53"/>
                  </a:lnTo>
                  <a:lnTo>
                    <a:pt x="87" y="50"/>
                  </a:lnTo>
                  <a:lnTo>
                    <a:pt x="88" y="51"/>
                  </a:lnTo>
                  <a:lnTo>
                    <a:pt x="88" y="57"/>
                  </a:lnTo>
                  <a:lnTo>
                    <a:pt x="87" y="64"/>
                  </a:lnTo>
                  <a:lnTo>
                    <a:pt x="84" y="72"/>
                  </a:lnTo>
                  <a:lnTo>
                    <a:pt x="80" y="80"/>
                  </a:lnTo>
                  <a:lnTo>
                    <a:pt x="73" y="86"/>
                  </a:lnTo>
                  <a:lnTo>
                    <a:pt x="62" y="92"/>
                  </a:lnTo>
                  <a:lnTo>
                    <a:pt x="48" y="93"/>
                  </a:lnTo>
                  <a:lnTo>
                    <a:pt x="48" y="186"/>
                  </a:lnTo>
                  <a:lnTo>
                    <a:pt x="43" y="186"/>
                  </a:lnTo>
                  <a:lnTo>
                    <a:pt x="43" y="143"/>
                  </a:lnTo>
                  <a:lnTo>
                    <a:pt x="42" y="143"/>
                  </a:lnTo>
                  <a:lnTo>
                    <a:pt x="37" y="142"/>
                  </a:lnTo>
                  <a:lnTo>
                    <a:pt x="29" y="140"/>
                  </a:lnTo>
                  <a:lnTo>
                    <a:pt x="22" y="136"/>
                  </a:lnTo>
                  <a:lnTo>
                    <a:pt x="14" y="130"/>
                  </a:lnTo>
                  <a:lnTo>
                    <a:pt x="8" y="120"/>
                  </a:lnTo>
                  <a:lnTo>
                    <a:pt x="7" y="105"/>
                  </a:lnTo>
                  <a:lnTo>
                    <a:pt x="8" y="105"/>
                  </a:lnTo>
                  <a:lnTo>
                    <a:pt x="12" y="107"/>
                  </a:lnTo>
                  <a:lnTo>
                    <a:pt x="19" y="108"/>
                  </a:lnTo>
                  <a:lnTo>
                    <a:pt x="26" y="111"/>
                  </a:lnTo>
                  <a:lnTo>
                    <a:pt x="34" y="117"/>
                  </a:lnTo>
                  <a:lnTo>
                    <a:pt x="39" y="127"/>
                  </a:lnTo>
                  <a:lnTo>
                    <a:pt x="43" y="140"/>
                  </a:lnTo>
                  <a:lnTo>
                    <a:pt x="43" y="43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8" name="Freeform 14"/>
            <p:cNvSpPr>
              <a:spLocks/>
            </p:cNvSpPr>
            <p:nvPr/>
          </p:nvSpPr>
          <p:spPr bwMode="gray">
            <a:xfrm>
              <a:off x="1914" y="233"/>
              <a:ext cx="166" cy="356"/>
            </a:xfrm>
            <a:custGeom>
              <a:avLst/>
              <a:gdLst>
                <a:gd name="T0" fmla="*/ 85 w 166"/>
                <a:gd name="T1" fmla="*/ 84 h 356"/>
                <a:gd name="T2" fmla="*/ 101 w 166"/>
                <a:gd name="T3" fmla="*/ 81 h 356"/>
                <a:gd name="T4" fmla="*/ 124 w 166"/>
                <a:gd name="T5" fmla="*/ 73 h 356"/>
                <a:gd name="T6" fmla="*/ 148 w 166"/>
                <a:gd name="T7" fmla="*/ 56 h 356"/>
                <a:gd name="T8" fmla="*/ 163 w 166"/>
                <a:gd name="T9" fmla="*/ 23 h 356"/>
                <a:gd name="T10" fmla="*/ 163 w 166"/>
                <a:gd name="T11" fmla="*/ 0 h 356"/>
                <a:gd name="T12" fmla="*/ 148 w 166"/>
                <a:gd name="T13" fmla="*/ 0 h 356"/>
                <a:gd name="T14" fmla="*/ 125 w 166"/>
                <a:gd name="T15" fmla="*/ 6 h 356"/>
                <a:gd name="T16" fmla="*/ 101 w 166"/>
                <a:gd name="T17" fmla="*/ 22 h 356"/>
                <a:gd name="T18" fmla="*/ 82 w 166"/>
                <a:gd name="T19" fmla="*/ 54 h 356"/>
                <a:gd name="T20" fmla="*/ 77 w 166"/>
                <a:gd name="T21" fmla="*/ 173 h 356"/>
                <a:gd name="T22" fmla="*/ 77 w 166"/>
                <a:gd name="T23" fmla="*/ 165 h 356"/>
                <a:gd name="T24" fmla="*/ 71 w 166"/>
                <a:gd name="T25" fmla="*/ 146 h 356"/>
                <a:gd name="T26" fmla="*/ 60 w 166"/>
                <a:gd name="T27" fmla="*/ 123 h 356"/>
                <a:gd name="T28" fmla="*/ 38 w 166"/>
                <a:gd name="T29" fmla="*/ 104 h 356"/>
                <a:gd name="T30" fmla="*/ 0 w 166"/>
                <a:gd name="T31" fmla="*/ 96 h 356"/>
                <a:gd name="T32" fmla="*/ 0 w 166"/>
                <a:gd name="T33" fmla="*/ 103 h 356"/>
                <a:gd name="T34" fmla="*/ 0 w 166"/>
                <a:gd name="T35" fmla="*/ 120 h 356"/>
                <a:gd name="T36" fmla="*/ 8 w 166"/>
                <a:gd name="T37" fmla="*/ 143 h 356"/>
                <a:gd name="T38" fmla="*/ 24 w 166"/>
                <a:gd name="T39" fmla="*/ 163 h 356"/>
                <a:gd name="T40" fmla="*/ 55 w 166"/>
                <a:gd name="T41" fmla="*/ 177 h 356"/>
                <a:gd name="T42" fmla="*/ 77 w 166"/>
                <a:gd name="T43" fmla="*/ 356 h 356"/>
                <a:gd name="T44" fmla="*/ 82 w 166"/>
                <a:gd name="T45" fmla="*/ 274 h 356"/>
                <a:gd name="T46" fmla="*/ 91 w 166"/>
                <a:gd name="T47" fmla="*/ 273 h 356"/>
                <a:gd name="T48" fmla="*/ 112 w 166"/>
                <a:gd name="T49" fmla="*/ 267 h 356"/>
                <a:gd name="T50" fmla="*/ 135 w 166"/>
                <a:gd name="T51" fmla="*/ 252 h 356"/>
                <a:gd name="T52" fmla="*/ 151 w 166"/>
                <a:gd name="T53" fmla="*/ 224 h 356"/>
                <a:gd name="T54" fmla="*/ 152 w 166"/>
                <a:gd name="T55" fmla="*/ 203 h 356"/>
                <a:gd name="T56" fmla="*/ 137 w 166"/>
                <a:gd name="T57" fmla="*/ 204 h 356"/>
                <a:gd name="T58" fmla="*/ 117 w 166"/>
                <a:gd name="T59" fmla="*/ 211 h 356"/>
                <a:gd name="T60" fmla="*/ 97 w 166"/>
                <a:gd name="T61" fmla="*/ 231 h 356"/>
                <a:gd name="T62" fmla="*/ 82 w 166"/>
                <a:gd name="T63" fmla="*/ 267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6" h="356">
                  <a:moveTo>
                    <a:pt x="82" y="84"/>
                  </a:moveTo>
                  <a:lnTo>
                    <a:pt x="85" y="84"/>
                  </a:lnTo>
                  <a:lnTo>
                    <a:pt x="91" y="84"/>
                  </a:lnTo>
                  <a:lnTo>
                    <a:pt x="101" y="81"/>
                  </a:lnTo>
                  <a:lnTo>
                    <a:pt x="112" y="78"/>
                  </a:lnTo>
                  <a:lnTo>
                    <a:pt x="124" y="73"/>
                  </a:lnTo>
                  <a:lnTo>
                    <a:pt x="136" y="66"/>
                  </a:lnTo>
                  <a:lnTo>
                    <a:pt x="148" y="56"/>
                  </a:lnTo>
                  <a:lnTo>
                    <a:pt x="156" y="42"/>
                  </a:lnTo>
                  <a:lnTo>
                    <a:pt x="163" y="23"/>
                  </a:lnTo>
                  <a:lnTo>
                    <a:pt x="166" y="2"/>
                  </a:lnTo>
                  <a:lnTo>
                    <a:pt x="163" y="0"/>
                  </a:lnTo>
                  <a:lnTo>
                    <a:pt x="158" y="0"/>
                  </a:lnTo>
                  <a:lnTo>
                    <a:pt x="148" y="0"/>
                  </a:lnTo>
                  <a:lnTo>
                    <a:pt x="137" y="3"/>
                  </a:lnTo>
                  <a:lnTo>
                    <a:pt x="125" y="6"/>
                  </a:lnTo>
                  <a:lnTo>
                    <a:pt x="113" y="12"/>
                  </a:lnTo>
                  <a:lnTo>
                    <a:pt x="101" y="22"/>
                  </a:lnTo>
                  <a:lnTo>
                    <a:pt x="90" y="35"/>
                  </a:lnTo>
                  <a:lnTo>
                    <a:pt x="82" y="54"/>
                  </a:lnTo>
                  <a:lnTo>
                    <a:pt x="77" y="78"/>
                  </a:lnTo>
                  <a:lnTo>
                    <a:pt x="77" y="173"/>
                  </a:lnTo>
                  <a:lnTo>
                    <a:pt x="77" y="170"/>
                  </a:lnTo>
                  <a:lnTo>
                    <a:pt x="77" y="165"/>
                  </a:lnTo>
                  <a:lnTo>
                    <a:pt x="74" y="157"/>
                  </a:lnTo>
                  <a:lnTo>
                    <a:pt x="71" y="146"/>
                  </a:lnTo>
                  <a:lnTo>
                    <a:pt x="67" y="134"/>
                  </a:lnTo>
                  <a:lnTo>
                    <a:pt x="60" y="123"/>
                  </a:lnTo>
                  <a:lnTo>
                    <a:pt x="50" y="112"/>
                  </a:lnTo>
                  <a:lnTo>
                    <a:pt x="38" y="104"/>
                  </a:lnTo>
                  <a:lnTo>
                    <a:pt x="20" y="97"/>
                  </a:lnTo>
                  <a:lnTo>
                    <a:pt x="0" y="96"/>
                  </a:lnTo>
                  <a:lnTo>
                    <a:pt x="0" y="97"/>
                  </a:lnTo>
                  <a:lnTo>
                    <a:pt x="0" y="103"/>
                  </a:lnTo>
                  <a:lnTo>
                    <a:pt x="0" y="111"/>
                  </a:lnTo>
                  <a:lnTo>
                    <a:pt x="0" y="120"/>
                  </a:lnTo>
                  <a:lnTo>
                    <a:pt x="2" y="131"/>
                  </a:lnTo>
                  <a:lnTo>
                    <a:pt x="8" y="143"/>
                  </a:lnTo>
                  <a:lnTo>
                    <a:pt x="15" y="154"/>
                  </a:lnTo>
                  <a:lnTo>
                    <a:pt x="24" y="163"/>
                  </a:lnTo>
                  <a:lnTo>
                    <a:pt x="38" y="171"/>
                  </a:lnTo>
                  <a:lnTo>
                    <a:pt x="55" y="177"/>
                  </a:lnTo>
                  <a:lnTo>
                    <a:pt x="77" y="178"/>
                  </a:lnTo>
                  <a:lnTo>
                    <a:pt x="77" y="356"/>
                  </a:lnTo>
                  <a:lnTo>
                    <a:pt x="82" y="356"/>
                  </a:lnTo>
                  <a:lnTo>
                    <a:pt x="82" y="274"/>
                  </a:lnTo>
                  <a:lnTo>
                    <a:pt x="85" y="273"/>
                  </a:lnTo>
                  <a:lnTo>
                    <a:pt x="91" y="273"/>
                  </a:lnTo>
                  <a:lnTo>
                    <a:pt x="101" y="271"/>
                  </a:lnTo>
                  <a:lnTo>
                    <a:pt x="112" y="267"/>
                  </a:lnTo>
                  <a:lnTo>
                    <a:pt x="124" y="262"/>
                  </a:lnTo>
                  <a:lnTo>
                    <a:pt x="135" y="252"/>
                  </a:lnTo>
                  <a:lnTo>
                    <a:pt x="144" y="240"/>
                  </a:lnTo>
                  <a:lnTo>
                    <a:pt x="151" y="224"/>
                  </a:lnTo>
                  <a:lnTo>
                    <a:pt x="154" y="203"/>
                  </a:lnTo>
                  <a:lnTo>
                    <a:pt x="152" y="203"/>
                  </a:lnTo>
                  <a:lnTo>
                    <a:pt x="145" y="203"/>
                  </a:lnTo>
                  <a:lnTo>
                    <a:pt x="137" y="204"/>
                  </a:lnTo>
                  <a:lnTo>
                    <a:pt x="128" y="207"/>
                  </a:lnTo>
                  <a:lnTo>
                    <a:pt x="117" y="211"/>
                  </a:lnTo>
                  <a:lnTo>
                    <a:pt x="106" y="219"/>
                  </a:lnTo>
                  <a:lnTo>
                    <a:pt x="97" y="231"/>
                  </a:lnTo>
                  <a:lnTo>
                    <a:pt x="89" y="247"/>
                  </a:lnTo>
                  <a:lnTo>
                    <a:pt x="82" y="267"/>
                  </a:lnTo>
                  <a:lnTo>
                    <a:pt x="82" y="84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9" name="Freeform 15"/>
            <p:cNvSpPr>
              <a:spLocks/>
            </p:cNvSpPr>
            <p:nvPr/>
          </p:nvSpPr>
          <p:spPr bwMode="gray">
            <a:xfrm>
              <a:off x="2514" y="379"/>
              <a:ext cx="92" cy="210"/>
            </a:xfrm>
            <a:custGeom>
              <a:avLst/>
              <a:gdLst>
                <a:gd name="T0" fmla="*/ 43 w 92"/>
                <a:gd name="T1" fmla="*/ 162 h 210"/>
                <a:gd name="T2" fmla="*/ 36 w 92"/>
                <a:gd name="T3" fmla="*/ 160 h 210"/>
                <a:gd name="T4" fmla="*/ 23 w 92"/>
                <a:gd name="T5" fmla="*/ 155 h 210"/>
                <a:gd name="T6" fmla="*/ 12 w 92"/>
                <a:gd name="T7" fmla="*/ 141 h 210"/>
                <a:gd name="T8" fmla="*/ 12 w 92"/>
                <a:gd name="T9" fmla="*/ 129 h 210"/>
                <a:gd name="T10" fmla="*/ 23 w 92"/>
                <a:gd name="T11" fmla="*/ 132 h 210"/>
                <a:gd name="T12" fmla="*/ 38 w 92"/>
                <a:gd name="T13" fmla="*/ 145 h 210"/>
                <a:gd name="T14" fmla="*/ 43 w 92"/>
                <a:gd name="T15" fmla="*/ 108 h 210"/>
                <a:gd name="T16" fmla="*/ 35 w 92"/>
                <a:gd name="T17" fmla="*/ 106 h 210"/>
                <a:gd name="T18" fmla="*/ 20 w 92"/>
                <a:gd name="T19" fmla="*/ 101 h 210"/>
                <a:gd name="T20" fmla="*/ 7 w 92"/>
                <a:gd name="T21" fmla="*/ 83 h 210"/>
                <a:gd name="T22" fmla="*/ 7 w 92"/>
                <a:gd name="T23" fmla="*/ 70 h 210"/>
                <a:gd name="T24" fmla="*/ 17 w 92"/>
                <a:gd name="T25" fmla="*/ 71 h 210"/>
                <a:gd name="T26" fmla="*/ 31 w 92"/>
                <a:gd name="T27" fmla="*/ 81 h 210"/>
                <a:gd name="T28" fmla="*/ 43 w 92"/>
                <a:gd name="T29" fmla="*/ 105 h 210"/>
                <a:gd name="T30" fmla="*/ 40 w 92"/>
                <a:gd name="T31" fmla="*/ 43 h 210"/>
                <a:gd name="T32" fmla="*/ 26 w 92"/>
                <a:gd name="T33" fmla="*/ 39 h 210"/>
                <a:gd name="T34" fmla="*/ 8 w 92"/>
                <a:gd name="T35" fmla="*/ 27 h 210"/>
                <a:gd name="T36" fmla="*/ 0 w 92"/>
                <a:gd name="T37" fmla="*/ 0 h 210"/>
                <a:gd name="T38" fmla="*/ 7 w 92"/>
                <a:gd name="T39" fmla="*/ 0 h 210"/>
                <a:gd name="T40" fmla="*/ 23 w 92"/>
                <a:gd name="T41" fmla="*/ 5 h 210"/>
                <a:gd name="T42" fmla="*/ 39 w 92"/>
                <a:gd name="T43" fmla="*/ 23 h 210"/>
                <a:gd name="T44" fmla="*/ 46 w 92"/>
                <a:gd name="T45" fmla="*/ 38 h 210"/>
                <a:gd name="T46" fmla="*/ 51 w 92"/>
                <a:gd name="T47" fmla="*/ 24 h 210"/>
                <a:gd name="T48" fmla="*/ 66 w 92"/>
                <a:gd name="T49" fmla="*/ 8 h 210"/>
                <a:gd name="T50" fmla="*/ 92 w 92"/>
                <a:gd name="T51" fmla="*/ 0 h 210"/>
                <a:gd name="T52" fmla="*/ 90 w 92"/>
                <a:gd name="T53" fmla="*/ 8 h 210"/>
                <a:gd name="T54" fmla="*/ 82 w 92"/>
                <a:gd name="T55" fmla="*/ 25 h 210"/>
                <a:gd name="T56" fmla="*/ 63 w 92"/>
                <a:gd name="T57" fmla="*/ 40 h 210"/>
                <a:gd name="T58" fmla="*/ 49 w 92"/>
                <a:gd name="T59" fmla="*/ 124 h 210"/>
                <a:gd name="T60" fmla="*/ 50 w 92"/>
                <a:gd name="T61" fmla="*/ 116 h 210"/>
                <a:gd name="T62" fmla="*/ 59 w 92"/>
                <a:gd name="T63" fmla="*/ 100 h 210"/>
                <a:gd name="T64" fmla="*/ 81 w 92"/>
                <a:gd name="T65" fmla="*/ 92 h 210"/>
                <a:gd name="T66" fmla="*/ 80 w 92"/>
                <a:gd name="T67" fmla="*/ 98 h 210"/>
                <a:gd name="T68" fmla="*/ 73 w 92"/>
                <a:gd name="T69" fmla="*/ 114 h 210"/>
                <a:gd name="T70" fmla="*/ 59 w 92"/>
                <a:gd name="T71" fmla="*/ 127 h 210"/>
                <a:gd name="T72" fmla="*/ 49 w 92"/>
                <a:gd name="T7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2" h="210">
                  <a:moveTo>
                    <a:pt x="43" y="210"/>
                  </a:moveTo>
                  <a:lnTo>
                    <a:pt x="43" y="162"/>
                  </a:lnTo>
                  <a:lnTo>
                    <a:pt x="40" y="162"/>
                  </a:lnTo>
                  <a:lnTo>
                    <a:pt x="36" y="160"/>
                  </a:lnTo>
                  <a:lnTo>
                    <a:pt x="30" y="159"/>
                  </a:lnTo>
                  <a:lnTo>
                    <a:pt x="23" y="155"/>
                  </a:lnTo>
                  <a:lnTo>
                    <a:pt x="16" y="150"/>
                  </a:lnTo>
                  <a:lnTo>
                    <a:pt x="12" y="141"/>
                  </a:lnTo>
                  <a:lnTo>
                    <a:pt x="11" y="129"/>
                  </a:lnTo>
                  <a:lnTo>
                    <a:pt x="12" y="129"/>
                  </a:lnTo>
                  <a:lnTo>
                    <a:pt x="16" y="129"/>
                  </a:lnTo>
                  <a:lnTo>
                    <a:pt x="23" y="132"/>
                  </a:lnTo>
                  <a:lnTo>
                    <a:pt x="31" y="137"/>
                  </a:lnTo>
                  <a:lnTo>
                    <a:pt x="38" y="145"/>
                  </a:lnTo>
                  <a:lnTo>
                    <a:pt x="43" y="159"/>
                  </a:lnTo>
                  <a:lnTo>
                    <a:pt x="43" y="108"/>
                  </a:lnTo>
                  <a:lnTo>
                    <a:pt x="40" y="108"/>
                  </a:lnTo>
                  <a:lnTo>
                    <a:pt x="35" y="106"/>
                  </a:lnTo>
                  <a:lnTo>
                    <a:pt x="28" y="105"/>
                  </a:lnTo>
                  <a:lnTo>
                    <a:pt x="20" y="101"/>
                  </a:lnTo>
                  <a:lnTo>
                    <a:pt x="12" y="94"/>
                  </a:lnTo>
                  <a:lnTo>
                    <a:pt x="7" y="83"/>
                  </a:lnTo>
                  <a:lnTo>
                    <a:pt x="5" y="70"/>
                  </a:lnTo>
                  <a:lnTo>
                    <a:pt x="7" y="70"/>
                  </a:lnTo>
                  <a:lnTo>
                    <a:pt x="11" y="70"/>
                  </a:lnTo>
                  <a:lnTo>
                    <a:pt x="17" y="71"/>
                  </a:lnTo>
                  <a:lnTo>
                    <a:pt x="24" y="74"/>
                  </a:lnTo>
                  <a:lnTo>
                    <a:pt x="31" y="81"/>
                  </a:lnTo>
                  <a:lnTo>
                    <a:pt x="38" y="90"/>
                  </a:lnTo>
                  <a:lnTo>
                    <a:pt x="43" y="105"/>
                  </a:lnTo>
                  <a:lnTo>
                    <a:pt x="43" y="43"/>
                  </a:lnTo>
                  <a:lnTo>
                    <a:pt x="40" y="43"/>
                  </a:lnTo>
                  <a:lnTo>
                    <a:pt x="34" y="42"/>
                  </a:lnTo>
                  <a:lnTo>
                    <a:pt x="26" y="39"/>
                  </a:lnTo>
                  <a:lnTo>
                    <a:pt x="16" y="35"/>
                  </a:lnTo>
                  <a:lnTo>
                    <a:pt x="8" y="27"/>
                  </a:lnTo>
                  <a:lnTo>
                    <a:pt x="1" y="16"/>
                  </a:lnTo>
                  <a:lnTo>
                    <a:pt x="0" y="0"/>
                  </a:lnTo>
                  <a:lnTo>
                    <a:pt x="1" y="0"/>
                  </a:lnTo>
                  <a:lnTo>
                    <a:pt x="7" y="0"/>
                  </a:lnTo>
                  <a:lnTo>
                    <a:pt x="13" y="1"/>
                  </a:lnTo>
                  <a:lnTo>
                    <a:pt x="23" y="5"/>
                  </a:lnTo>
                  <a:lnTo>
                    <a:pt x="31" y="12"/>
                  </a:lnTo>
                  <a:lnTo>
                    <a:pt x="39" y="23"/>
                  </a:lnTo>
                  <a:lnTo>
                    <a:pt x="46" y="40"/>
                  </a:lnTo>
                  <a:lnTo>
                    <a:pt x="46" y="38"/>
                  </a:lnTo>
                  <a:lnTo>
                    <a:pt x="49" y="32"/>
                  </a:lnTo>
                  <a:lnTo>
                    <a:pt x="51" y="24"/>
                  </a:lnTo>
                  <a:lnTo>
                    <a:pt x="58" y="15"/>
                  </a:lnTo>
                  <a:lnTo>
                    <a:pt x="66" y="8"/>
                  </a:lnTo>
                  <a:lnTo>
                    <a:pt x="77" y="1"/>
                  </a:lnTo>
                  <a:lnTo>
                    <a:pt x="92" y="0"/>
                  </a:lnTo>
                  <a:lnTo>
                    <a:pt x="92" y="1"/>
                  </a:lnTo>
                  <a:lnTo>
                    <a:pt x="90" y="8"/>
                  </a:lnTo>
                  <a:lnTo>
                    <a:pt x="88" y="16"/>
                  </a:lnTo>
                  <a:lnTo>
                    <a:pt x="82" y="25"/>
                  </a:lnTo>
                  <a:lnTo>
                    <a:pt x="74" y="34"/>
                  </a:lnTo>
                  <a:lnTo>
                    <a:pt x="63" y="40"/>
                  </a:lnTo>
                  <a:lnTo>
                    <a:pt x="49" y="43"/>
                  </a:lnTo>
                  <a:lnTo>
                    <a:pt x="49" y="124"/>
                  </a:lnTo>
                  <a:lnTo>
                    <a:pt x="49" y="121"/>
                  </a:lnTo>
                  <a:lnTo>
                    <a:pt x="50" y="116"/>
                  </a:lnTo>
                  <a:lnTo>
                    <a:pt x="53" y="108"/>
                  </a:lnTo>
                  <a:lnTo>
                    <a:pt x="59" y="100"/>
                  </a:lnTo>
                  <a:lnTo>
                    <a:pt x="67" y="94"/>
                  </a:lnTo>
                  <a:lnTo>
                    <a:pt x="81" y="92"/>
                  </a:lnTo>
                  <a:lnTo>
                    <a:pt x="81" y="93"/>
                  </a:lnTo>
                  <a:lnTo>
                    <a:pt x="80" y="98"/>
                  </a:lnTo>
                  <a:lnTo>
                    <a:pt x="77" y="106"/>
                  </a:lnTo>
                  <a:lnTo>
                    <a:pt x="73" y="114"/>
                  </a:lnTo>
                  <a:lnTo>
                    <a:pt x="67" y="121"/>
                  </a:lnTo>
                  <a:lnTo>
                    <a:pt x="59" y="127"/>
                  </a:lnTo>
                  <a:lnTo>
                    <a:pt x="49" y="129"/>
                  </a:lnTo>
                  <a:lnTo>
                    <a:pt x="49" y="210"/>
                  </a:lnTo>
                  <a:lnTo>
                    <a:pt x="43" y="210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0" name="Freeform 16"/>
            <p:cNvSpPr>
              <a:spLocks/>
            </p:cNvSpPr>
            <p:nvPr/>
          </p:nvSpPr>
          <p:spPr bwMode="gray">
            <a:xfrm>
              <a:off x="1566" y="297"/>
              <a:ext cx="128" cy="292"/>
            </a:xfrm>
            <a:custGeom>
              <a:avLst/>
              <a:gdLst>
                <a:gd name="T0" fmla="*/ 61 w 128"/>
                <a:gd name="T1" fmla="*/ 225 h 292"/>
                <a:gd name="T2" fmla="*/ 54 w 128"/>
                <a:gd name="T3" fmla="*/ 225 h 292"/>
                <a:gd name="T4" fmla="*/ 38 w 128"/>
                <a:gd name="T5" fmla="*/ 219 h 292"/>
                <a:gd name="T6" fmla="*/ 23 w 128"/>
                <a:gd name="T7" fmla="*/ 206 h 292"/>
                <a:gd name="T8" fmla="*/ 15 w 128"/>
                <a:gd name="T9" fmla="*/ 180 h 292"/>
                <a:gd name="T10" fmla="*/ 23 w 128"/>
                <a:gd name="T11" fmla="*/ 180 h 292"/>
                <a:gd name="T12" fmla="*/ 38 w 128"/>
                <a:gd name="T13" fmla="*/ 186 h 292"/>
                <a:gd name="T14" fmla="*/ 54 w 128"/>
                <a:gd name="T15" fmla="*/ 205 h 292"/>
                <a:gd name="T16" fmla="*/ 61 w 128"/>
                <a:gd name="T17" fmla="*/ 151 h 292"/>
                <a:gd name="T18" fmla="*/ 52 w 128"/>
                <a:gd name="T19" fmla="*/ 149 h 292"/>
                <a:gd name="T20" fmla="*/ 34 w 128"/>
                <a:gd name="T21" fmla="*/ 144 h 292"/>
                <a:gd name="T22" fmla="*/ 16 w 128"/>
                <a:gd name="T23" fmla="*/ 128 h 292"/>
                <a:gd name="T24" fmla="*/ 8 w 128"/>
                <a:gd name="T25" fmla="*/ 98 h 292"/>
                <a:gd name="T26" fmla="*/ 15 w 128"/>
                <a:gd name="T27" fmla="*/ 97 h 292"/>
                <a:gd name="T28" fmla="*/ 29 w 128"/>
                <a:gd name="T29" fmla="*/ 101 h 292"/>
                <a:gd name="T30" fmla="*/ 47 w 128"/>
                <a:gd name="T31" fmla="*/ 116 h 292"/>
                <a:gd name="T32" fmla="*/ 61 w 128"/>
                <a:gd name="T33" fmla="*/ 147 h 292"/>
                <a:gd name="T34" fmla="*/ 58 w 128"/>
                <a:gd name="T35" fmla="*/ 60 h 292"/>
                <a:gd name="T36" fmla="*/ 44 w 128"/>
                <a:gd name="T37" fmla="*/ 58 h 292"/>
                <a:gd name="T38" fmla="*/ 25 w 128"/>
                <a:gd name="T39" fmla="*/ 50 h 292"/>
                <a:gd name="T40" fmla="*/ 8 w 128"/>
                <a:gd name="T41" fmla="*/ 32 h 292"/>
                <a:gd name="T42" fmla="*/ 0 w 128"/>
                <a:gd name="T43" fmla="*/ 0 h 292"/>
                <a:gd name="T44" fmla="*/ 8 w 128"/>
                <a:gd name="T45" fmla="*/ 0 h 292"/>
                <a:gd name="T46" fmla="*/ 27 w 128"/>
                <a:gd name="T47" fmla="*/ 5 h 292"/>
                <a:gd name="T48" fmla="*/ 48 w 128"/>
                <a:gd name="T49" fmla="*/ 21 h 292"/>
                <a:gd name="T50" fmla="*/ 65 w 128"/>
                <a:gd name="T51" fmla="*/ 56 h 292"/>
                <a:gd name="T52" fmla="*/ 66 w 128"/>
                <a:gd name="T53" fmla="*/ 48 h 292"/>
                <a:gd name="T54" fmla="*/ 77 w 128"/>
                <a:gd name="T55" fmla="*/ 28 h 292"/>
                <a:gd name="T56" fmla="*/ 96 w 128"/>
                <a:gd name="T57" fmla="*/ 9 h 292"/>
                <a:gd name="T58" fmla="*/ 128 w 128"/>
                <a:gd name="T59" fmla="*/ 0 h 292"/>
                <a:gd name="T60" fmla="*/ 127 w 128"/>
                <a:gd name="T61" fmla="*/ 9 h 292"/>
                <a:gd name="T62" fmla="*/ 119 w 128"/>
                <a:gd name="T63" fmla="*/ 31 h 292"/>
                <a:gd name="T64" fmla="*/ 101 w 128"/>
                <a:gd name="T65" fmla="*/ 51 h 292"/>
                <a:gd name="T66" fmla="*/ 67 w 128"/>
                <a:gd name="T67" fmla="*/ 60 h 292"/>
                <a:gd name="T68" fmla="*/ 69 w 128"/>
                <a:gd name="T69" fmla="*/ 170 h 292"/>
                <a:gd name="T70" fmla="*/ 73 w 128"/>
                <a:gd name="T71" fmla="*/ 155 h 292"/>
                <a:gd name="T72" fmla="*/ 86 w 128"/>
                <a:gd name="T73" fmla="*/ 136 h 292"/>
                <a:gd name="T74" fmla="*/ 113 w 128"/>
                <a:gd name="T75" fmla="*/ 128 h 292"/>
                <a:gd name="T76" fmla="*/ 112 w 128"/>
                <a:gd name="T77" fmla="*/ 136 h 292"/>
                <a:gd name="T78" fmla="*/ 105 w 128"/>
                <a:gd name="T79" fmla="*/ 153 h 292"/>
                <a:gd name="T80" fmla="*/ 92 w 128"/>
                <a:gd name="T81" fmla="*/ 172 h 292"/>
                <a:gd name="T82" fmla="*/ 67 w 128"/>
                <a:gd name="T83" fmla="*/ 180 h 292"/>
                <a:gd name="T84" fmla="*/ 61 w 128"/>
                <a:gd name="T85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292">
                  <a:moveTo>
                    <a:pt x="61" y="292"/>
                  </a:moveTo>
                  <a:lnTo>
                    <a:pt x="61" y="225"/>
                  </a:lnTo>
                  <a:lnTo>
                    <a:pt x="58" y="225"/>
                  </a:lnTo>
                  <a:lnTo>
                    <a:pt x="54" y="225"/>
                  </a:lnTo>
                  <a:lnTo>
                    <a:pt x="46" y="222"/>
                  </a:lnTo>
                  <a:lnTo>
                    <a:pt x="38" y="219"/>
                  </a:lnTo>
                  <a:lnTo>
                    <a:pt x="29" y="214"/>
                  </a:lnTo>
                  <a:lnTo>
                    <a:pt x="23" y="206"/>
                  </a:lnTo>
                  <a:lnTo>
                    <a:pt x="17" y="195"/>
                  </a:lnTo>
                  <a:lnTo>
                    <a:pt x="15" y="180"/>
                  </a:lnTo>
                  <a:lnTo>
                    <a:pt x="17" y="180"/>
                  </a:lnTo>
                  <a:lnTo>
                    <a:pt x="23" y="180"/>
                  </a:lnTo>
                  <a:lnTo>
                    <a:pt x="29" y="182"/>
                  </a:lnTo>
                  <a:lnTo>
                    <a:pt x="38" y="186"/>
                  </a:lnTo>
                  <a:lnTo>
                    <a:pt x="47" y="194"/>
                  </a:lnTo>
                  <a:lnTo>
                    <a:pt x="54" y="205"/>
                  </a:lnTo>
                  <a:lnTo>
                    <a:pt x="61" y="221"/>
                  </a:lnTo>
                  <a:lnTo>
                    <a:pt x="61" y="151"/>
                  </a:lnTo>
                  <a:lnTo>
                    <a:pt x="58" y="149"/>
                  </a:lnTo>
                  <a:lnTo>
                    <a:pt x="52" y="149"/>
                  </a:lnTo>
                  <a:lnTo>
                    <a:pt x="44" y="147"/>
                  </a:lnTo>
                  <a:lnTo>
                    <a:pt x="34" y="144"/>
                  </a:lnTo>
                  <a:lnTo>
                    <a:pt x="24" y="137"/>
                  </a:lnTo>
                  <a:lnTo>
                    <a:pt x="16" y="128"/>
                  </a:lnTo>
                  <a:lnTo>
                    <a:pt x="11" y="114"/>
                  </a:lnTo>
                  <a:lnTo>
                    <a:pt x="8" y="98"/>
                  </a:lnTo>
                  <a:lnTo>
                    <a:pt x="9" y="97"/>
                  </a:lnTo>
                  <a:lnTo>
                    <a:pt x="15" y="97"/>
                  </a:lnTo>
                  <a:lnTo>
                    <a:pt x="21" y="98"/>
                  </a:lnTo>
                  <a:lnTo>
                    <a:pt x="29" y="101"/>
                  </a:lnTo>
                  <a:lnTo>
                    <a:pt x="39" y="106"/>
                  </a:lnTo>
                  <a:lnTo>
                    <a:pt x="47" y="116"/>
                  </a:lnTo>
                  <a:lnTo>
                    <a:pt x="55" y="128"/>
                  </a:lnTo>
                  <a:lnTo>
                    <a:pt x="61" y="147"/>
                  </a:lnTo>
                  <a:lnTo>
                    <a:pt x="61" y="60"/>
                  </a:lnTo>
                  <a:lnTo>
                    <a:pt x="58" y="60"/>
                  </a:lnTo>
                  <a:lnTo>
                    <a:pt x="52" y="59"/>
                  </a:lnTo>
                  <a:lnTo>
                    <a:pt x="44" y="58"/>
                  </a:lnTo>
                  <a:lnTo>
                    <a:pt x="35" y="55"/>
                  </a:lnTo>
                  <a:lnTo>
                    <a:pt x="25" y="50"/>
                  </a:lnTo>
                  <a:lnTo>
                    <a:pt x="16" y="43"/>
                  </a:lnTo>
                  <a:lnTo>
                    <a:pt x="8" y="32"/>
                  </a:lnTo>
                  <a:lnTo>
                    <a:pt x="3" y="19"/>
                  </a:lnTo>
                  <a:lnTo>
                    <a:pt x="0" y="0"/>
                  </a:lnTo>
                  <a:lnTo>
                    <a:pt x="3" y="0"/>
                  </a:lnTo>
                  <a:lnTo>
                    <a:pt x="8" y="0"/>
                  </a:lnTo>
                  <a:lnTo>
                    <a:pt x="16" y="1"/>
                  </a:lnTo>
                  <a:lnTo>
                    <a:pt x="27" y="5"/>
                  </a:lnTo>
                  <a:lnTo>
                    <a:pt x="38" y="10"/>
                  </a:lnTo>
                  <a:lnTo>
                    <a:pt x="48" y="21"/>
                  </a:lnTo>
                  <a:lnTo>
                    <a:pt x="56" y="36"/>
                  </a:lnTo>
                  <a:lnTo>
                    <a:pt x="65" y="56"/>
                  </a:lnTo>
                  <a:lnTo>
                    <a:pt x="65" y="54"/>
                  </a:lnTo>
                  <a:lnTo>
                    <a:pt x="66" y="48"/>
                  </a:lnTo>
                  <a:lnTo>
                    <a:pt x="70" y="39"/>
                  </a:lnTo>
                  <a:lnTo>
                    <a:pt x="77" y="28"/>
                  </a:lnTo>
                  <a:lnTo>
                    <a:pt x="85" y="19"/>
                  </a:lnTo>
                  <a:lnTo>
                    <a:pt x="96" y="9"/>
                  </a:lnTo>
                  <a:lnTo>
                    <a:pt x="110" y="2"/>
                  </a:lnTo>
                  <a:lnTo>
                    <a:pt x="128" y="0"/>
                  </a:lnTo>
                  <a:lnTo>
                    <a:pt x="128" y="2"/>
                  </a:lnTo>
                  <a:lnTo>
                    <a:pt x="127" y="9"/>
                  </a:lnTo>
                  <a:lnTo>
                    <a:pt x="124" y="19"/>
                  </a:lnTo>
                  <a:lnTo>
                    <a:pt x="119" y="31"/>
                  </a:lnTo>
                  <a:lnTo>
                    <a:pt x="112" y="41"/>
                  </a:lnTo>
                  <a:lnTo>
                    <a:pt x="101" y="51"/>
                  </a:lnTo>
                  <a:lnTo>
                    <a:pt x="86" y="58"/>
                  </a:lnTo>
                  <a:lnTo>
                    <a:pt x="67" y="60"/>
                  </a:lnTo>
                  <a:lnTo>
                    <a:pt x="67" y="172"/>
                  </a:lnTo>
                  <a:lnTo>
                    <a:pt x="69" y="170"/>
                  </a:lnTo>
                  <a:lnTo>
                    <a:pt x="70" y="164"/>
                  </a:lnTo>
                  <a:lnTo>
                    <a:pt x="73" y="155"/>
                  </a:lnTo>
                  <a:lnTo>
                    <a:pt x="78" y="145"/>
                  </a:lnTo>
                  <a:lnTo>
                    <a:pt x="86" y="136"/>
                  </a:lnTo>
                  <a:lnTo>
                    <a:pt x="97" y="130"/>
                  </a:lnTo>
                  <a:lnTo>
                    <a:pt x="113" y="128"/>
                  </a:lnTo>
                  <a:lnTo>
                    <a:pt x="113" y="130"/>
                  </a:lnTo>
                  <a:lnTo>
                    <a:pt x="112" y="136"/>
                  </a:lnTo>
                  <a:lnTo>
                    <a:pt x="109" y="144"/>
                  </a:lnTo>
                  <a:lnTo>
                    <a:pt x="105" y="153"/>
                  </a:lnTo>
                  <a:lnTo>
                    <a:pt x="100" y="163"/>
                  </a:lnTo>
                  <a:lnTo>
                    <a:pt x="92" y="172"/>
                  </a:lnTo>
                  <a:lnTo>
                    <a:pt x="82" y="178"/>
                  </a:lnTo>
                  <a:lnTo>
                    <a:pt x="67" y="180"/>
                  </a:lnTo>
                  <a:lnTo>
                    <a:pt x="67" y="292"/>
                  </a:lnTo>
                  <a:lnTo>
                    <a:pt x="61" y="292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1" name="Freeform 17"/>
            <p:cNvSpPr>
              <a:spLocks/>
            </p:cNvSpPr>
            <p:nvPr/>
          </p:nvSpPr>
          <p:spPr bwMode="gray">
            <a:xfrm>
              <a:off x="2596" y="332"/>
              <a:ext cx="68" cy="257"/>
            </a:xfrm>
            <a:custGeom>
              <a:avLst/>
              <a:gdLst>
                <a:gd name="T0" fmla="*/ 31 w 68"/>
                <a:gd name="T1" fmla="*/ 164 h 257"/>
                <a:gd name="T2" fmla="*/ 23 w 68"/>
                <a:gd name="T3" fmla="*/ 163 h 257"/>
                <a:gd name="T4" fmla="*/ 8 w 68"/>
                <a:gd name="T5" fmla="*/ 155 h 257"/>
                <a:gd name="T6" fmla="*/ 0 w 68"/>
                <a:gd name="T7" fmla="*/ 132 h 257"/>
                <a:gd name="T8" fmla="*/ 7 w 68"/>
                <a:gd name="T9" fmla="*/ 132 h 257"/>
                <a:gd name="T10" fmla="*/ 22 w 68"/>
                <a:gd name="T11" fmla="*/ 139 h 257"/>
                <a:gd name="T12" fmla="*/ 31 w 68"/>
                <a:gd name="T13" fmla="*/ 160 h 257"/>
                <a:gd name="T14" fmla="*/ 29 w 68"/>
                <a:gd name="T15" fmla="*/ 101 h 257"/>
                <a:gd name="T16" fmla="*/ 16 w 68"/>
                <a:gd name="T17" fmla="*/ 97 h 257"/>
                <a:gd name="T18" fmla="*/ 3 w 68"/>
                <a:gd name="T19" fmla="*/ 83 h 257"/>
                <a:gd name="T20" fmla="*/ 3 w 68"/>
                <a:gd name="T21" fmla="*/ 70 h 257"/>
                <a:gd name="T22" fmla="*/ 15 w 68"/>
                <a:gd name="T23" fmla="*/ 74 h 257"/>
                <a:gd name="T24" fmla="*/ 27 w 68"/>
                <a:gd name="T25" fmla="*/ 86 h 257"/>
                <a:gd name="T26" fmla="*/ 31 w 68"/>
                <a:gd name="T27" fmla="*/ 31 h 257"/>
                <a:gd name="T28" fmla="*/ 33 w 68"/>
                <a:gd name="T29" fmla="*/ 23 h 257"/>
                <a:gd name="T30" fmla="*/ 41 w 68"/>
                <a:gd name="T31" fmla="*/ 8 h 257"/>
                <a:gd name="T32" fmla="*/ 62 w 68"/>
                <a:gd name="T33" fmla="*/ 0 h 257"/>
                <a:gd name="T34" fmla="*/ 61 w 68"/>
                <a:gd name="T35" fmla="*/ 8 h 257"/>
                <a:gd name="T36" fmla="*/ 53 w 68"/>
                <a:gd name="T37" fmla="*/ 23 h 257"/>
                <a:gd name="T38" fmla="*/ 35 w 68"/>
                <a:gd name="T39" fmla="*/ 31 h 257"/>
                <a:gd name="T40" fmla="*/ 35 w 68"/>
                <a:gd name="T41" fmla="*/ 75 h 257"/>
                <a:gd name="T42" fmla="*/ 39 w 68"/>
                <a:gd name="T43" fmla="*/ 62 h 257"/>
                <a:gd name="T44" fmla="*/ 54 w 68"/>
                <a:gd name="T45" fmla="*/ 48 h 257"/>
                <a:gd name="T46" fmla="*/ 68 w 68"/>
                <a:gd name="T47" fmla="*/ 48 h 257"/>
                <a:gd name="T48" fmla="*/ 66 w 68"/>
                <a:gd name="T49" fmla="*/ 59 h 257"/>
                <a:gd name="T50" fmla="*/ 58 w 68"/>
                <a:gd name="T51" fmla="*/ 72 h 257"/>
                <a:gd name="T52" fmla="*/ 35 w 68"/>
                <a:gd name="T53" fmla="*/ 82 h 257"/>
                <a:gd name="T54" fmla="*/ 35 w 68"/>
                <a:gd name="T55" fmla="*/ 143 h 257"/>
                <a:gd name="T56" fmla="*/ 38 w 68"/>
                <a:gd name="T57" fmla="*/ 132 h 257"/>
                <a:gd name="T58" fmla="*/ 49 w 68"/>
                <a:gd name="T59" fmla="*/ 122 h 257"/>
                <a:gd name="T60" fmla="*/ 60 w 68"/>
                <a:gd name="T61" fmla="*/ 122 h 257"/>
                <a:gd name="T62" fmla="*/ 58 w 68"/>
                <a:gd name="T63" fmla="*/ 133 h 257"/>
                <a:gd name="T64" fmla="*/ 47 w 68"/>
                <a:gd name="T65" fmla="*/ 144 h 257"/>
                <a:gd name="T66" fmla="*/ 35 w 68"/>
                <a:gd name="T67" fmla="*/ 257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257">
                  <a:moveTo>
                    <a:pt x="31" y="257"/>
                  </a:moveTo>
                  <a:lnTo>
                    <a:pt x="31" y="164"/>
                  </a:lnTo>
                  <a:lnTo>
                    <a:pt x="29" y="163"/>
                  </a:lnTo>
                  <a:lnTo>
                    <a:pt x="23" y="163"/>
                  </a:lnTo>
                  <a:lnTo>
                    <a:pt x="16" y="160"/>
                  </a:lnTo>
                  <a:lnTo>
                    <a:pt x="8" y="155"/>
                  </a:lnTo>
                  <a:lnTo>
                    <a:pt x="3" y="145"/>
                  </a:lnTo>
                  <a:lnTo>
                    <a:pt x="0" y="132"/>
                  </a:lnTo>
                  <a:lnTo>
                    <a:pt x="3" y="132"/>
                  </a:lnTo>
                  <a:lnTo>
                    <a:pt x="7" y="132"/>
                  </a:lnTo>
                  <a:lnTo>
                    <a:pt x="15" y="135"/>
                  </a:lnTo>
                  <a:lnTo>
                    <a:pt x="22" y="139"/>
                  </a:lnTo>
                  <a:lnTo>
                    <a:pt x="27" y="147"/>
                  </a:lnTo>
                  <a:lnTo>
                    <a:pt x="31" y="160"/>
                  </a:lnTo>
                  <a:lnTo>
                    <a:pt x="31" y="101"/>
                  </a:lnTo>
                  <a:lnTo>
                    <a:pt x="29" y="101"/>
                  </a:lnTo>
                  <a:lnTo>
                    <a:pt x="23" y="99"/>
                  </a:lnTo>
                  <a:lnTo>
                    <a:pt x="16" y="97"/>
                  </a:lnTo>
                  <a:lnTo>
                    <a:pt x="8" y="91"/>
                  </a:lnTo>
                  <a:lnTo>
                    <a:pt x="3" y="83"/>
                  </a:lnTo>
                  <a:lnTo>
                    <a:pt x="0" y="70"/>
                  </a:lnTo>
                  <a:lnTo>
                    <a:pt x="3" y="70"/>
                  </a:lnTo>
                  <a:lnTo>
                    <a:pt x="7" y="71"/>
                  </a:lnTo>
                  <a:lnTo>
                    <a:pt x="15" y="74"/>
                  </a:lnTo>
                  <a:lnTo>
                    <a:pt x="22" y="78"/>
                  </a:lnTo>
                  <a:lnTo>
                    <a:pt x="27" y="86"/>
                  </a:lnTo>
                  <a:lnTo>
                    <a:pt x="31" y="97"/>
                  </a:lnTo>
                  <a:lnTo>
                    <a:pt x="31" y="31"/>
                  </a:lnTo>
                  <a:lnTo>
                    <a:pt x="31" y="28"/>
                  </a:lnTo>
                  <a:lnTo>
                    <a:pt x="33" y="23"/>
                  </a:lnTo>
                  <a:lnTo>
                    <a:pt x="35" y="15"/>
                  </a:lnTo>
                  <a:lnTo>
                    <a:pt x="41" y="8"/>
                  </a:lnTo>
                  <a:lnTo>
                    <a:pt x="50" y="2"/>
                  </a:lnTo>
                  <a:lnTo>
                    <a:pt x="62" y="0"/>
                  </a:lnTo>
                  <a:lnTo>
                    <a:pt x="62" y="2"/>
                  </a:lnTo>
                  <a:lnTo>
                    <a:pt x="61" y="8"/>
                  </a:lnTo>
                  <a:lnTo>
                    <a:pt x="58" y="15"/>
                  </a:lnTo>
                  <a:lnTo>
                    <a:pt x="53" y="23"/>
                  </a:lnTo>
                  <a:lnTo>
                    <a:pt x="46" y="28"/>
                  </a:lnTo>
                  <a:lnTo>
                    <a:pt x="35" y="31"/>
                  </a:lnTo>
                  <a:lnTo>
                    <a:pt x="35" y="78"/>
                  </a:lnTo>
                  <a:lnTo>
                    <a:pt x="35" y="75"/>
                  </a:lnTo>
                  <a:lnTo>
                    <a:pt x="37" y="70"/>
                  </a:lnTo>
                  <a:lnTo>
                    <a:pt x="39" y="62"/>
                  </a:lnTo>
                  <a:lnTo>
                    <a:pt x="45" y="55"/>
                  </a:lnTo>
                  <a:lnTo>
                    <a:pt x="54" y="48"/>
                  </a:lnTo>
                  <a:lnTo>
                    <a:pt x="66" y="47"/>
                  </a:lnTo>
                  <a:lnTo>
                    <a:pt x="68" y="48"/>
                  </a:lnTo>
                  <a:lnTo>
                    <a:pt x="68" y="52"/>
                  </a:lnTo>
                  <a:lnTo>
                    <a:pt x="66" y="59"/>
                  </a:lnTo>
                  <a:lnTo>
                    <a:pt x="64" y="66"/>
                  </a:lnTo>
                  <a:lnTo>
                    <a:pt x="58" y="72"/>
                  </a:lnTo>
                  <a:lnTo>
                    <a:pt x="50" y="78"/>
                  </a:lnTo>
                  <a:lnTo>
                    <a:pt x="35" y="82"/>
                  </a:lnTo>
                  <a:lnTo>
                    <a:pt x="35" y="144"/>
                  </a:lnTo>
                  <a:lnTo>
                    <a:pt x="35" y="143"/>
                  </a:lnTo>
                  <a:lnTo>
                    <a:pt x="37" y="139"/>
                  </a:lnTo>
                  <a:lnTo>
                    <a:pt x="38" y="132"/>
                  </a:lnTo>
                  <a:lnTo>
                    <a:pt x="42" y="126"/>
                  </a:lnTo>
                  <a:lnTo>
                    <a:pt x="49" y="122"/>
                  </a:lnTo>
                  <a:lnTo>
                    <a:pt x="58" y="121"/>
                  </a:lnTo>
                  <a:lnTo>
                    <a:pt x="60" y="122"/>
                  </a:lnTo>
                  <a:lnTo>
                    <a:pt x="60" y="126"/>
                  </a:lnTo>
                  <a:lnTo>
                    <a:pt x="58" y="133"/>
                  </a:lnTo>
                  <a:lnTo>
                    <a:pt x="56" y="139"/>
                  </a:lnTo>
                  <a:lnTo>
                    <a:pt x="47" y="144"/>
                  </a:lnTo>
                  <a:lnTo>
                    <a:pt x="35" y="148"/>
                  </a:lnTo>
                  <a:lnTo>
                    <a:pt x="35" y="257"/>
                  </a:lnTo>
                  <a:lnTo>
                    <a:pt x="31" y="257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2" name="Freeform 18"/>
            <p:cNvSpPr>
              <a:spLocks/>
            </p:cNvSpPr>
            <p:nvPr/>
          </p:nvSpPr>
          <p:spPr bwMode="gray">
            <a:xfrm>
              <a:off x="1672" y="164"/>
              <a:ext cx="111" cy="425"/>
            </a:xfrm>
            <a:custGeom>
              <a:avLst/>
              <a:gdLst>
                <a:gd name="T0" fmla="*/ 52 w 111"/>
                <a:gd name="T1" fmla="*/ 272 h 425"/>
                <a:gd name="T2" fmla="*/ 44 w 111"/>
                <a:gd name="T3" fmla="*/ 270 h 425"/>
                <a:gd name="T4" fmla="*/ 26 w 111"/>
                <a:gd name="T5" fmla="*/ 265 h 425"/>
                <a:gd name="T6" fmla="*/ 8 w 111"/>
                <a:gd name="T7" fmla="*/ 249 h 425"/>
                <a:gd name="T8" fmla="*/ 0 w 111"/>
                <a:gd name="T9" fmla="*/ 219 h 425"/>
                <a:gd name="T10" fmla="*/ 8 w 111"/>
                <a:gd name="T11" fmla="*/ 219 h 425"/>
                <a:gd name="T12" fmla="*/ 25 w 111"/>
                <a:gd name="T13" fmla="*/ 223 h 425"/>
                <a:gd name="T14" fmla="*/ 41 w 111"/>
                <a:gd name="T15" fmla="*/ 235 h 425"/>
                <a:gd name="T16" fmla="*/ 52 w 111"/>
                <a:gd name="T17" fmla="*/ 265 h 425"/>
                <a:gd name="T18" fmla="*/ 50 w 111"/>
                <a:gd name="T19" fmla="*/ 168 h 425"/>
                <a:gd name="T20" fmla="*/ 35 w 111"/>
                <a:gd name="T21" fmla="*/ 165 h 425"/>
                <a:gd name="T22" fmla="*/ 17 w 111"/>
                <a:gd name="T23" fmla="*/ 156 h 425"/>
                <a:gd name="T24" fmla="*/ 3 w 111"/>
                <a:gd name="T25" fmla="*/ 134 h 425"/>
                <a:gd name="T26" fmla="*/ 3 w 111"/>
                <a:gd name="T27" fmla="*/ 116 h 425"/>
                <a:gd name="T28" fmla="*/ 19 w 111"/>
                <a:gd name="T29" fmla="*/ 120 h 425"/>
                <a:gd name="T30" fmla="*/ 39 w 111"/>
                <a:gd name="T31" fmla="*/ 133 h 425"/>
                <a:gd name="T32" fmla="*/ 52 w 111"/>
                <a:gd name="T33" fmla="*/ 161 h 425"/>
                <a:gd name="T34" fmla="*/ 53 w 111"/>
                <a:gd name="T35" fmla="*/ 50 h 425"/>
                <a:gd name="T36" fmla="*/ 54 w 111"/>
                <a:gd name="T37" fmla="*/ 36 h 425"/>
                <a:gd name="T38" fmla="*/ 65 w 111"/>
                <a:gd name="T39" fmla="*/ 17 h 425"/>
                <a:gd name="T40" fmla="*/ 87 w 111"/>
                <a:gd name="T41" fmla="*/ 3 h 425"/>
                <a:gd name="T42" fmla="*/ 103 w 111"/>
                <a:gd name="T43" fmla="*/ 3 h 425"/>
                <a:gd name="T44" fmla="*/ 99 w 111"/>
                <a:gd name="T45" fmla="*/ 21 h 425"/>
                <a:gd name="T46" fmla="*/ 84 w 111"/>
                <a:gd name="T47" fmla="*/ 42 h 425"/>
                <a:gd name="T48" fmla="*/ 58 w 111"/>
                <a:gd name="T49" fmla="*/ 52 h 425"/>
                <a:gd name="T50" fmla="*/ 58 w 111"/>
                <a:gd name="T51" fmla="*/ 127 h 425"/>
                <a:gd name="T52" fmla="*/ 61 w 111"/>
                <a:gd name="T53" fmla="*/ 112 h 425"/>
                <a:gd name="T54" fmla="*/ 72 w 111"/>
                <a:gd name="T55" fmla="*/ 94 h 425"/>
                <a:gd name="T56" fmla="*/ 93 w 111"/>
                <a:gd name="T57" fmla="*/ 80 h 425"/>
                <a:gd name="T58" fmla="*/ 111 w 111"/>
                <a:gd name="T59" fmla="*/ 80 h 425"/>
                <a:gd name="T60" fmla="*/ 111 w 111"/>
                <a:gd name="T61" fmla="*/ 91 h 425"/>
                <a:gd name="T62" fmla="*/ 107 w 111"/>
                <a:gd name="T63" fmla="*/ 108 h 425"/>
                <a:gd name="T64" fmla="*/ 91 w 111"/>
                <a:gd name="T65" fmla="*/ 126 h 425"/>
                <a:gd name="T66" fmla="*/ 58 w 111"/>
                <a:gd name="T67" fmla="*/ 135 h 425"/>
                <a:gd name="T68" fmla="*/ 58 w 111"/>
                <a:gd name="T69" fmla="*/ 236 h 425"/>
                <a:gd name="T70" fmla="*/ 61 w 111"/>
                <a:gd name="T71" fmla="*/ 223 h 425"/>
                <a:gd name="T72" fmla="*/ 73 w 111"/>
                <a:gd name="T73" fmla="*/ 208 h 425"/>
                <a:gd name="T74" fmla="*/ 97 w 111"/>
                <a:gd name="T75" fmla="*/ 200 h 425"/>
                <a:gd name="T76" fmla="*/ 99 w 111"/>
                <a:gd name="T77" fmla="*/ 207 h 425"/>
                <a:gd name="T78" fmla="*/ 97 w 111"/>
                <a:gd name="T79" fmla="*/ 220 h 425"/>
                <a:gd name="T80" fmla="*/ 87 w 111"/>
                <a:gd name="T81" fmla="*/ 235 h 425"/>
                <a:gd name="T82" fmla="*/ 58 w 111"/>
                <a:gd name="T83" fmla="*/ 245 h 425"/>
                <a:gd name="T84" fmla="*/ 52 w 111"/>
                <a:gd name="T85" fmla="*/ 425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1" h="425">
                  <a:moveTo>
                    <a:pt x="52" y="425"/>
                  </a:moveTo>
                  <a:lnTo>
                    <a:pt x="52" y="272"/>
                  </a:lnTo>
                  <a:lnTo>
                    <a:pt x="50" y="270"/>
                  </a:lnTo>
                  <a:lnTo>
                    <a:pt x="44" y="270"/>
                  </a:lnTo>
                  <a:lnTo>
                    <a:pt x="35" y="269"/>
                  </a:lnTo>
                  <a:lnTo>
                    <a:pt x="26" y="265"/>
                  </a:lnTo>
                  <a:lnTo>
                    <a:pt x="17" y="258"/>
                  </a:lnTo>
                  <a:lnTo>
                    <a:pt x="8" y="249"/>
                  </a:lnTo>
                  <a:lnTo>
                    <a:pt x="3" y="236"/>
                  </a:lnTo>
                  <a:lnTo>
                    <a:pt x="0" y="219"/>
                  </a:lnTo>
                  <a:lnTo>
                    <a:pt x="3" y="219"/>
                  </a:lnTo>
                  <a:lnTo>
                    <a:pt x="8" y="219"/>
                  </a:lnTo>
                  <a:lnTo>
                    <a:pt x="15" y="220"/>
                  </a:lnTo>
                  <a:lnTo>
                    <a:pt x="25" y="223"/>
                  </a:lnTo>
                  <a:lnTo>
                    <a:pt x="33" y="227"/>
                  </a:lnTo>
                  <a:lnTo>
                    <a:pt x="41" y="235"/>
                  </a:lnTo>
                  <a:lnTo>
                    <a:pt x="48" y="247"/>
                  </a:lnTo>
                  <a:lnTo>
                    <a:pt x="52" y="265"/>
                  </a:lnTo>
                  <a:lnTo>
                    <a:pt x="52" y="168"/>
                  </a:lnTo>
                  <a:lnTo>
                    <a:pt x="50" y="168"/>
                  </a:lnTo>
                  <a:lnTo>
                    <a:pt x="44" y="168"/>
                  </a:lnTo>
                  <a:lnTo>
                    <a:pt x="35" y="165"/>
                  </a:lnTo>
                  <a:lnTo>
                    <a:pt x="26" y="161"/>
                  </a:lnTo>
                  <a:lnTo>
                    <a:pt x="17" y="156"/>
                  </a:lnTo>
                  <a:lnTo>
                    <a:pt x="8" y="146"/>
                  </a:lnTo>
                  <a:lnTo>
                    <a:pt x="3" y="134"/>
                  </a:lnTo>
                  <a:lnTo>
                    <a:pt x="0" y="116"/>
                  </a:lnTo>
                  <a:lnTo>
                    <a:pt x="3" y="116"/>
                  </a:lnTo>
                  <a:lnTo>
                    <a:pt x="10" y="118"/>
                  </a:lnTo>
                  <a:lnTo>
                    <a:pt x="19" y="120"/>
                  </a:lnTo>
                  <a:lnTo>
                    <a:pt x="29" y="125"/>
                  </a:lnTo>
                  <a:lnTo>
                    <a:pt x="39" y="133"/>
                  </a:lnTo>
                  <a:lnTo>
                    <a:pt x="48" y="145"/>
                  </a:lnTo>
                  <a:lnTo>
                    <a:pt x="52" y="161"/>
                  </a:lnTo>
                  <a:lnTo>
                    <a:pt x="52" y="52"/>
                  </a:lnTo>
                  <a:lnTo>
                    <a:pt x="53" y="50"/>
                  </a:lnTo>
                  <a:lnTo>
                    <a:pt x="53" y="44"/>
                  </a:lnTo>
                  <a:lnTo>
                    <a:pt x="54" y="36"/>
                  </a:lnTo>
                  <a:lnTo>
                    <a:pt x="58" y="26"/>
                  </a:lnTo>
                  <a:lnTo>
                    <a:pt x="65" y="17"/>
                  </a:lnTo>
                  <a:lnTo>
                    <a:pt x="75" y="9"/>
                  </a:lnTo>
                  <a:lnTo>
                    <a:pt x="87" y="3"/>
                  </a:lnTo>
                  <a:lnTo>
                    <a:pt x="104" y="0"/>
                  </a:lnTo>
                  <a:lnTo>
                    <a:pt x="103" y="3"/>
                  </a:lnTo>
                  <a:lnTo>
                    <a:pt x="102" y="11"/>
                  </a:lnTo>
                  <a:lnTo>
                    <a:pt x="99" y="21"/>
                  </a:lnTo>
                  <a:lnTo>
                    <a:pt x="92" y="32"/>
                  </a:lnTo>
                  <a:lnTo>
                    <a:pt x="84" y="42"/>
                  </a:lnTo>
                  <a:lnTo>
                    <a:pt x="73" y="49"/>
                  </a:lnTo>
                  <a:lnTo>
                    <a:pt x="58" y="52"/>
                  </a:lnTo>
                  <a:lnTo>
                    <a:pt x="58" y="130"/>
                  </a:lnTo>
                  <a:lnTo>
                    <a:pt x="58" y="127"/>
                  </a:lnTo>
                  <a:lnTo>
                    <a:pt x="60" y="122"/>
                  </a:lnTo>
                  <a:lnTo>
                    <a:pt x="61" y="112"/>
                  </a:lnTo>
                  <a:lnTo>
                    <a:pt x="65" y="103"/>
                  </a:lnTo>
                  <a:lnTo>
                    <a:pt x="72" y="94"/>
                  </a:lnTo>
                  <a:lnTo>
                    <a:pt x="80" y="85"/>
                  </a:lnTo>
                  <a:lnTo>
                    <a:pt x="93" y="80"/>
                  </a:lnTo>
                  <a:lnTo>
                    <a:pt x="110" y="77"/>
                  </a:lnTo>
                  <a:lnTo>
                    <a:pt x="111" y="80"/>
                  </a:lnTo>
                  <a:lnTo>
                    <a:pt x="111" y="84"/>
                  </a:lnTo>
                  <a:lnTo>
                    <a:pt x="111" y="91"/>
                  </a:lnTo>
                  <a:lnTo>
                    <a:pt x="110" y="100"/>
                  </a:lnTo>
                  <a:lnTo>
                    <a:pt x="107" y="108"/>
                  </a:lnTo>
                  <a:lnTo>
                    <a:pt x="100" y="118"/>
                  </a:lnTo>
                  <a:lnTo>
                    <a:pt x="91" y="126"/>
                  </a:lnTo>
                  <a:lnTo>
                    <a:pt x="77" y="133"/>
                  </a:lnTo>
                  <a:lnTo>
                    <a:pt x="58" y="135"/>
                  </a:lnTo>
                  <a:lnTo>
                    <a:pt x="58" y="239"/>
                  </a:lnTo>
                  <a:lnTo>
                    <a:pt x="58" y="236"/>
                  </a:lnTo>
                  <a:lnTo>
                    <a:pt x="60" y="231"/>
                  </a:lnTo>
                  <a:lnTo>
                    <a:pt x="61" y="223"/>
                  </a:lnTo>
                  <a:lnTo>
                    <a:pt x="66" y="215"/>
                  </a:lnTo>
                  <a:lnTo>
                    <a:pt x="73" y="208"/>
                  </a:lnTo>
                  <a:lnTo>
                    <a:pt x="83" y="203"/>
                  </a:lnTo>
                  <a:lnTo>
                    <a:pt x="97" y="200"/>
                  </a:lnTo>
                  <a:lnTo>
                    <a:pt x="97" y="201"/>
                  </a:lnTo>
                  <a:lnTo>
                    <a:pt x="99" y="207"/>
                  </a:lnTo>
                  <a:lnTo>
                    <a:pt x="99" y="212"/>
                  </a:lnTo>
                  <a:lnTo>
                    <a:pt x="97" y="220"/>
                  </a:lnTo>
                  <a:lnTo>
                    <a:pt x="93" y="228"/>
                  </a:lnTo>
                  <a:lnTo>
                    <a:pt x="87" y="235"/>
                  </a:lnTo>
                  <a:lnTo>
                    <a:pt x="75" y="242"/>
                  </a:lnTo>
                  <a:lnTo>
                    <a:pt x="58" y="245"/>
                  </a:lnTo>
                  <a:lnTo>
                    <a:pt x="58" y="425"/>
                  </a:lnTo>
                  <a:lnTo>
                    <a:pt x="52" y="425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3" name="Freeform 19"/>
            <p:cNvSpPr>
              <a:spLocks/>
            </p:cNvSpPr>
            <p:nvPr/>
          </p:nvSpPr>
          <p:spPr bwMode="gray">
            <a:xfrm>
              <a:off x="2065" y="361"/>
              <a:ext cx="100" cy="228"/>
            </a:xfrm>
            <a:custGeom>
              <a:avLst/>
              <a:gdLst>
                <a:gd name="T0" fmla="*/ 52 w 100"/>
                <a:gd name="T1" fmla="*/ 176 h 228"/>
                <a:gd name="T2" fmla="*/ 59 w 100"/>
                <a:gd name="T3" fmla="*/ 176 h 228"/>
                <a:gd name="T4" fmla="*/ 74 w 100"/>
                <a:gd name="T5" fmla="*/ 169 h 228"/>
                <a:gd name="T6" fmla="*/ 86 w 100"/>
                <a:gd name="T7" fmla="*/ 154 h 228"/>
                <a:gd name="T8" fmla="*/ 86 w 100"/>
                <a:gd name="T9" fmla="*/ 141 h 228"/>
                <a:gd name="T10" fmla="*/ 74 w 100"/>
                <a:gd name="T11" fmla="*/ 143 h 228"/>
                <a:gd name="T12" fmla="*/ 58 w 100"/>
                <a:gd name="T13" fmla="*/ 158 h 228"/>
                <a:gd name="T14" fmla="*/ 52 w 100"/>
                <a:gd name="T15" fmla="*/ 118 h 228"/>
                <a:gd name="T16" fmla="*/ 61 w 100"/>
                <a:gd name="T17" fmla="*/ 116 h 228"/>
                <a:gd name="T18" fmla="*/ 78 w 100"/>
                <a:gd name="T19" fmla="*/ 110 h 228"/>
                <a:gd name="T20" fmla="*/ 92 w 100"/>
                <a:gd name="T21" fmla="*/ 92 h 228"/>
                <a:gd name="T22" fmla="*/ 92 w 100"/>
                <a:gd name="T23" fmla="*/ 77 h 228"/>
                <a:gd name="T24" fmla="*/ 81 w 100"/>
                <a:gd name="T25" fmla="*/ 79 h 228"/>
                <a:gd name="T26" fmla="*/ 65 w 100"/>
                <a:gd name="T27" fmla="*/ 88 h 228"/>
                <a:gd name="T28" fmla="*/ 52 w 100"/>
                <a:gd name="T29" fmla="*/ 115 h 228"/>
                <a:gd name="T30" fmla="*/ 55 w 100"/>
                <a:gd name="T31" fmla="*/ 48 h 228"/>
                <a:gd name="T32" fmla="*/ 67 w 100"/>
                <a:gd name="T33" fmla="*/ 45 h 228"/>
                <a:gd name="T34" fmla="*/ 85 w 100"/>
                <a:gd name="T35" fmla="*/ 37 h 228"/>
                <a:gd name="T36" fmla="*/ 97 w 100"/>
                <a:gd name="T37" fmla="*/ 17 h 228"/>
                <a:gd name="T38" fmla="*/ 97 w 100"/>
                <a:gd name="T39" fmla="*/ 0 h 228"/>
                <a:gd name="T40" fmla="*/ 83 w 100"/>
                <a:gd name="T41" fmla="*/ 3 h 228"/>
                <a:gd name="T42" fmla="*/ 65 w 100"/>
                <a:gd name="T43" fmla="*/ 14 h 228"/>
                <a:gd name="T44" fmla="*/ 50 w 100"/>
                <a:gd name="T45" fmla="*/ 45 h 228"/>
                <a:gd name="T46" fmla="*/ 47 w 100"/>
                <a:gd name="T47" fmla="*/ 35 h 228"/>
                <a:gd name="T48" fmla="*/ 38 w 100"/>
                <a:gd name="T49" fmla="*/ 18 h 228"/>
                <a:gd name="T50" fmla="*/ 16 w 100"/>
                <a:gd name="T51" fmla="*/ 3 h 228"/>
                <a:gd name="T52" fmla="*/ 1 w 100"/>
                <a:gd name="T53" fmla="*/ 3 h 228"/>
                <a:gd name="T54" fmla="*/ 5 w 100"/>
                <a:gd name="T55" fmla="*/ 19 h 228"/>
                <a:gd name="T56" fmla="*/ 19 w 100"/>
                <a:gd name="T57" fmla="*/ 38 h 228"/>
                <a:gd name="T58" fmla="*/ 47 w 100"/>
                <a:gd name="T59" fmla="*/ 48 h 228"/>
                <a:gd name="T60" fmla="*/ 47 w 100"/>
                <a:gd name="T61" fmla="*/ 132 h 228"/>
                <a:gd name="T62" fmla="*/ 42 w 100"/>
                <a:gd name="T63" fmla="*/ 118 h 228"/>
                <a:gd name="T64" fmla="*/ 25 w 100"/>
                <a:gd name="T65" fmla="*/ 103 h 228"/>
                <a:gd name="T66" fmla="*/ 12 w 100"/>
                <a:gd name="T67" fmla="*/ 103 h 228"/>
                <a:gd name="T68" fmla="*/ 16 w 100"/>
                <a:gd name="T69" fmla="*/ 116 h 228"/>
                <a:gd name="T70" fmla="*/ 25 w 100"/>
                <a:gd name="T71" fmla="*/ 132 h 228"/>
                <a:gd name="T72" fmla="*/ 47 w 100"/>
                <a:gd name="T73" fmla="*/ 141 h 228"/>
                <a:gd name="T74" fmla="*/ 52 w 100"/>
                <a:gd name="T75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0" h="228">
                  <a:moveTo>
                    <a:pt x="52" y="228"/>
                  </a:moveTo>
                  <a:lnTo>
                    <a:pt x="52" y="176"/>
                  </a:lnTo>
                  <a:lnTo>
                    <a:pt x="55" y="176"/>
                  </a:lnTo>
                  <a:lnTo>
                    <a:pt x="59" y="176"/>
                  </a:lnTo>
                  <a:lnTo>
                    <a:pt x="67" y="173"/>
                  </a:lnTo>
                  <a:lnTo>
                    <a:pt x="74" y="169"/>
                  </a:lnTo>
                  <a:lnTo>
                    <a:pt x="81" y="163"/>
                  </a:lnTo>
                  <a:lnTo>
                    <a:pt x="86" y="154"/>
                  </a:lnTo>
                  <a:lnTo>
                    <a:pt x="88" y="141"/>
                  </a:lnTo>
                  <a:lnTo>
                    <a:pt x="86" y="141"/>
                  </a:lnTo>
                  <a:lnTo>
                    <a:pt x="81" y="142"/>
                  </a:lnTo>
                  <a:lnTo>
                    <a:pt x="74" y="143"/>
                  </a:lnTo>
                  <a:lnTo>
                    <a:pt x="66" y="149"/>
                  </a:lnTo>
                  <a:lnTo>
                    <a:pt x="58" y="158"/>
                  </a:lnTo>
                  <a:lnTo>
                    <a:pt x="52" y="173"/>
                  </a:lnTo>
                  <a:lnTo>
                    <a:pt x="52" y="118"/>
                  </a:lnTo>
                  <a:lnTo>
                    <a:pt x="55" y="118"/>
                  </a:lnTo>
                  <a:lnTo>
                    <a:pt x="61" y="116"/>
                  </a:lnTo>
                  <a:lnTo>
                    <a:pt x="69" y="115"/>
                  </a:lnTo>
                  <a:lnTo>
                    <a:pt x="78" y="110"/>
                  </a:lnTo>
                  <a:lnTo>
                    <a:pt x="86" y="103"/>
                  </a:lnTo>
                  <a:lnTo>
                    <a:pt x="92" y="92"/>
                  </a:lnTo>
                  <a:lnTo>
                    <a:pt x="94" y="77"/>
                  </a:lnTo>
                  <a:lnTo>
                    <a:pt x="92" y="77"/>
                  </a:lnTo>
                  <a:lnTo>
                    <a:pt x="88" y="77"/>
                  </a:lnTo>
                  <a:lnTo>
                    <a:pt x="81" y="79"/>
                  </a:lnTo>
                  <a:lnTo>
                    <a:pt x="73" y="81"/>
                  </a:lnTo>
                  <a:lnTo>
                    <a:pt x="65" y="88"/>
                  </a:lnTo>
                  <a:lnTo>
                    <a:pt x="58" y="99"/>
                  </a:lnTo>
                  <a:lnTo>
                    <a:pt x="52" y="115"/>
                  </a:lnTo>
                  <a:lnTo>
                    <a:pt x="52" y="48"/>
                  </a:lnTo>
                  <a:lnTo>
                    <a:pt x="55" y="48"/>
                  </a:lnTo>
                  <a:lnTo>
                    <a:pt x="61" y="48"/>
                  </a:lnTo>
                  <a:lnTo>
                    <a:pt x="67" y="45"/>
                  </a:lnTo>
                  <a:lnTo>
                    <a:pt x="77" y="42"/>
                  </a:lnTo>
                  <a:lnTo>
                    <a:pt x="85" y="37"/>
                  </a:lnTo>
                  <a:lnTo>
                    <a:pt x="92" y="27"/>
                  </a:lnTo>
                  <a:lnTo>
                    <a:pt x="97" y="17"/>
                  </a:lnTo>
                  <a:lnTo>
                    <a:pt x="100" y="0"/>
                  </a:lnTo>
                  <a:lnTo>
                    <a:pt x="97" y="0"/>
                  </a:lnTo>
                  <a:lnTo>
                    <a:pt x="92" y="0"/>
                  </a:lnTo>
                  <a:lnTo>
                    <a:pt x="83" y="3"/>
                  </a:lnTo>
                  <a:lnTo>
                    <a:pt x="74" y="7"/>
                  </a:lnTo>
                  <a:lnTo>
                    <a:pt x="65" y="14"/>
                  </a:lnTo>
                  <a:lnTo>
                    <a:pt x="56" y="27"/>
                  </a:lnTo>
                  <a:lnTo>
                    <a:pt x="50" y="45"/>
                  </a:lnTo>
                  <a:lnTo>
                    <a:pt x="50" y="42"/>
                  </a:lnTo>
                  <a:lnTo>
                    <a:pt x="47" y="35"/>
                  </a:lnTo>
                  <a:lnTo>
                    <a:pt x="43" y="27"/>
                  </a:lnTo>
                  <a:lnTo>
                    <a:pt x="38" y="18"/>
                  </a:lnTo>
                  <a:lnTo>
                    <a:pt x="28" y="10"/>
                  </a:lnTo>
                  <a:lnTo>
                    <a:pt x="16" y="3"/>
                  </a:lnTo>
                  <a:lnTo>
                    <a:pt x="0" y="0"/>
                  </a:lnTo>
                  <a:lnTo>
                    <a:pt x="1" y="3"/>
                  </a:lnTo>
                  <a:lnTo>
                    <a:pt x="3" y="10"/>
                  </a:lnTo>
                  <a:lnTo>
                    <a:pt x="5" y="19"/>
                  </a:lnTo>
                  <a:lnTo>
                    <a:pt x="11" y="29"/>
                  </a:lnTo>
                  <a:lnTo>
                    <a:pt x="19" y="38"/>
                  </a:lnTo>
                  <a:lnTo>
                    <a:pt x="31" y="45"/>
                  </a:lnTo>
                  <a:lnTo>
                    <a:pt x="47" y="48"/>
                  </a:lnTo>
                  <a:lnTo>
                    <a:pt x="47" y="135"/>
                  </a:lnTo>
                  <a:lnTo>
                    <a:pt x="47" y="132"/>
                  </a:lnTo>
                  <a:lnTo>
                    <a:pt x="46" y="126"/>
                  </a:lnTo>
                  <a:lnTo>
                    <a:pt x="42" y="118"/>
                  </a:lnTo>
                  <a:lnTo>
                    <a:pt x="35" y="110"/>
                  </a:lnTo>
                  <a:lnTo>
                    <a:pt x="25" y="103"/>
                  </a:lnTo>
                  <a:lnTo>
                    <a:pt x="12" y="100"/>
                  </a:lnTo>
                  <a:lnTo>
                    <a:pt x="12" y="103"/>
                  </a:lnTo>
                  <a:lnTo>
                    <a:pt x="13" y="108"/>
                  </a:lnTo>
                  <a:lnTo>
                    <a:pt x="16" y="116"/>
                  </a:lnTo>
                  <a:lnTo>
                    <a:pt x="20" y="124"/>
                  </a:lnTo>
                  <a:lnTo>
                    <a:pt x="25" y="132"/>
                  </a:lnTo>
                  <a:lnTo>
                    <a:pt x="35" y="139"/>
                  </a:lnTo>
                  <a:lnTo>
                    <a:pt x="47" y="141"/>
                  </a:lnTo>
                  <a:lnTo>
                    <a:pt x="47" y="228"/>
                  </a:lnTo>
                  <a:lnTo>
                    <a:pt x="52" y="228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gray">
            <a:xfrm>
              <a:off x="2921" y="361"/>
              <a:ext cx="100" cy="228"/>
            </a:xfrm>
            <a:custGeom>
              <a:avLst/>
              <a:gdLst>
                <a:gd name="T0" fmla="*/ 53 w 100"/>
                <a:gd name="T1" fmla="*/ 176 h 228"/>
                <a:gd name="T2" fmla="*/ 60 w 100"/>
                <a:gd name="T3" fmla="*/ 176 h 228"/>
                <a:gd name="T4" fmla="*/ 74 w 100"/>
                <a:gd name="T5" fmla="*/ 169 h 228"/>
                <a:gd name="T6" fmla="*/ 87 w 100"/>
                <a:gd name="T7" fmla="*/ 154 h 228"/>
                <a:gd name="T8" fmla="*/ 87 w 100"/>
                <a:gd name="T9" fmla="*/ 141 h 228"/>
                <a:gd name="T10" fmla="*/ 74 w 100"/>
                <a:gd name="T11" fmla="*/ 143 h 228"/>
                <a:gd name="T12" fmla="*/ 60 w 100"/>
                <a:gd name="T13" fmla="*/ 158 h 228"/>
                <a:gd name="T14" fmla="*/ 53 w 100"/>
                <a:gd name="T15" fmla="*/ 118 h 228"/>
                <a:gd name="T16" fmla="*/ 61 w 100"/>
                <a:gd name="T17" fmla="*/ 116 h 228"/>
                <a:gd name="T18" fmla="*/ 78 w 100"/>
                <a:gd name="T19" fmla="*/ 110 h 228"/>
                <a:gd name="T20" fmla="*/ 92 w 100"/>
                <a:gd name="T21" fmla="*/ 92 h 228"/>
                <a:gd name="T22" fmla="*/ 92 w 100"/>
                <a:gd name="T23" fmla="*/ 77 h 228"/>
                <a:gd name="T24" fmla="*/ 81 w 100"/>
                <a:gd name="T25" fmla="*/ 79 h 228"/>
                <a:gd name="T26" fmla="*/ 65 w 100"/>
                <a:gd name="T27" fmla="*/ 88 h 228"/>
                <a:gd name="T28" fmla="*/ 53 w 100"/>
                <a:gd name="T29" fmla="*/ 115 h 228"/>
                <a:gd name="T30" fmla="*/ 56 w 100"/>
                <a:gd name="T31" fmla="*/ 48 h 228"/>
                <a:gd name="T32" fmla="*/ 68 w 100"/>
                <a:gd name="T33" fmla="*/ 45 h 228"/>
                <a:gd name="T34" fmla="*/ 85 w 100"/>
                <a:gd name="T35" fmla="*/ 37 h 228"/>
                <a:gd name="T36" fmla="*/ 97 w 100"/>
                <a:gd name="T37" fmla="*/ 17 h 228"/>
                <a:gd name="T38" fmla="*/ 97 w 100"/>
                <a:gd name="T39" fmla="*/ 0 h 228"/>
                <a:gd name="T40" fmla="*/ 84 w 100"/>
                <a:gd name="T41" fmla="*/ 3 h 228"/>
                <a:gd name="T42" fmla="*/ 65 w 100"/>
                <a:gd name="T43" fmla="*/ 14 h 228"/>
                <a:gd name="T44" fmla="*/ 50 w 100"/>
                <a:gd name="T45" fmla="*/ 45 h 228"/>
                <a:gd name="T46" fmla="*/ 47 w 100"/>
                <a:gd name="T47" fmla="*/ 35 h 228"/>
                <a:gd name="T48" fmla="*/ 38 w 100"/>
                <a:gd name="T49" fmla="*/ 18 h 228"/>
                <a:gd name="T50" fmla="*/ 16 w 100"/>
                <a:gd name="T51" fmla="*/ 3 h 228"/>
                <a:gd name="T52" fmla="*/ 2 w 100"/>
                <a:gd name="T53" fmla="*/ 3 h 228"/>
                <a:gd name="T54" fmla="*/ 6 w 100"/>
                <a:gd name="T55" fmla="*/ 19 h 228"/>
                <a:gd name="T56" fmla="*/ 19 w 100"/>
                <a:gd name="T57" fmla="*/ 38 h 228"/>
                <a:gd name="T58" fmla="*/ 47 w 100"/>
                <a:gd name="T59" fmla="*/ 48 h 228"/>
                <a:gd name="T60" fmla="*/ 47 w 100"/>
                <a:gd name="T61" fmla="*/ 132 h 228"/>
                <a:gd name="T62" fmla="*/ 42 w 100"/>
                <a:gd name="T63" fmla="*/ 118 h 228"/>
                <a:gd name="T64" fmla="*/ 26 w 100"/>
                <a:gd name="T65" fmla="*/ 103 h 228"/>
                <a:gd name="T66" fmla="*/ 12 w 100"/>
                <a:gd name="T67" fmla="*/ 103 h 228"/>
                <a:gd name="T68" fmla="*/ 16 w 100"/>
                <a:gd name="T69" fmla="*/ 116 h 228"/>
                <a:gd name="T70" fmla="*/ 26 w 100"/>
                <a:gd name="T71" fmla="*/ 132 h 228"/>
                <a:gd name="T72" fmla="*/ 47 w 100"/>
                <a:gd name="T73" fmla="*/ 141 h 228"/>
                <a:gd name="T74" fmla="*/ 53 w 100"/>
                <a:gd name="T75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0" h="228">
                  <a:moveTo>
                    <a:pt x="53" y="228"/>
                  </a:moveTo>
                  <a:lnTo>
                    <a:pt x="53" y="176"/>
                  </a:lnTo>
                  <a:lnTo>
                    <a:pt x="56" y="176"/>
                  </a:lnTo>
                  <a:lnTo>
                    <a:pt x="60" y="176"/>
                  </a:lnTo>
                  <a:lnTo>
                    <a:pt x="68" y="173"/>
                  </a:lnTo>
                  <a:lnTo>
                    <a:pt x="74" y="169"/>
                  </a:lnTo>
                  <a:lnTo>
                    <a:pt x="81" y="163"/>
                  </a:lnTo>
                  <a:lnTo>
                    <a:pt x="87" y="154"/>
                  </a:lnTo>
                  <a:lnTo>
                    <a:pt x="88" y="141"/>
                  </a:lnTo>
                  <a:lnTo>
                    <a:pt x="87" y="141"/>
                  </a:lnTo>
                  <a:lnTo>
                    <a:pt x="81" y="142"/>
                  </a:lnTo>
                  <a:lnTo>
                    <a:pt x="74" y="143"/>
                  </a:lnTo>
                  <a:lnTo>
                    <a:pt x="66" y="149"/>
                  </a:lnTo>
                  <a:lnTo>
                    <a:pt x="60" y="158"/>
                  </a:lnTo>
                  <a:lnTo>
                    <a:pt x="53" y="173"/>
                  </a:lnTo>
                  <a:lnTo>
                    <a:pt x="53" y="118"/>
                  </a:lnTo>
                  <a:lnTo>
                    <a:pt x="56" y="118"/>
                  </a:lnTo>
                  <a:lnTo>
                    <a:pt x="61" y="116"/>
                  </a:lnTo>
                  <a:lnTo>
                    <a:pt x="69" y="115"/>
                  </a:lnTo>
                  <a:lnTo>
                    <a:pt x="78" y="110"/>
                  </a:lnTo>
                  <a:lnTo>
                    <a:pt x="87" y="103"/>
                  </a:lnTo>
                  <a:lnTo>
                    <a:pt x="92" y="92"/>
                  </a:lnTo>
                  <a:lnTo>
                    <a:pt x="95" y="77"/>
                  </a:lnTo>
                  <a:lnTo>
                    <a:pt x="92" y="77"/>
                  </a:lnTo>
                  <a:lnTo>
                    <a:pt x="88" y="77"/>
                  </a:lnTo>
                  <a:lnTo>
                    <a:pt x="81" y="79"/>
                  </a:lnTo>
                  <a:lnTo>
                    <a:pt x="73" y="81"/>
                  </a:lnTo>
                  <a:lnTo>
                    <a:pt x="65" y="88"/>
                  </a:lnTo>
                  <a:lnTo>
                    <a:pt x="58" y="99"/>
                  </a:lnTo>
                  <a:lnTo>
                    <a:pt x="53" y="115"/>
                  </a:lnTo>
                  <a:lnTo>
                    <a:pt x="53" y="48"/>
                  </a:lnTo>
                  <a:lnTo>
                    <a:pt x="56" y="48"/>
                  </a:lnTo>
                  <a:lnTo>
                    <a:pt x="61" y="48"/>
                  </a:lnTo>
                  <a:lnTo>
                    <a:pt x="68" y="45"/>
                  </a:lnTo>
                  <a:lnTo>
                    <a:pt x="77" y="42"/>
                  </a:lnTo>
                  <a:lnTo>
                    <a:pt x="85" y="37"/>
                  </a:lnTo>
                  <a:lnTo>
                    <a:pt x="93" y="27"/>
                  </a:lnTo>
                  <a:lnTo>
                    <a:pt x="97" y="17"/>
                  </a:lnTo>
                  <a:lnTo>
                    <a:pt x="100" y="0"/>
                  </a:lnTo>
                  <a:lnTo>
                    <a:pt x="97" y="0"/>
                  </a:lnTo>
                  <a:lnTo>
                    <a:pt x="92" y="0"/>
                  </a:lnTo>
                  <a:lnTo>
                    <a:pt x="84" y="3"/>
                  </a:lnTo>
                  <a:lnTo>
                    <a:pt x="74" y="7"/>
                  </a:lnTo>
                  <a:lnTo>
                    <a:pt x="65" y="14"/>
                  </a:lnTo>
                  <a:lnTo>
                    <a:pt x="57" y="27"/>
                  </a:lnTo>
                  <a:lnTo>
                    <a:pt x="50" y="45"/>
                  </a:lnTo>
                  <a:lnTo>
                    <a:pt x="50" y="42"/>
                  </a:lnTo>
                  <a:lnTo>
                    <a:pt x="47" y="35"/>
                  </a:lnTo>
                  <a:lnTo>
                    <a:pt x="43" y="27"/>
                  </a:lnTo>
                  <a:lnTo>
                    <a:pt x="38" y="18"/>
                  </a:lnTo>
                  <a:lnTo>
                    <a:pt x="29" y="10"/>
                  </a:lnTo>
                  <a:lnTo>
                    <a:pt x="16" y="3"/>
                  </a:lnTo>
                  <a:lnTo>
                    <a:pt x="0" y="0"/>
                  </a:lnTo>
                  <a:lnTo>
                    <a:pt x="2" y="3"/>
                  </a:lnTo>
                  <a:lnTo>
                    <a:pt x="3" y="10"/>
                  </a:lnTo>
                  <a:lnTo>
                    <a:pt x="6" y="19"/>
                  </a:lnTo>
                  <a:lnTo>
                    <a:pt x="11" y="29"/>
                  </a:lnTo>
                  <a:lnTo>
                    <a:pt x="19" y="38"/>
                  </a:lnTo>
                  <a:lnTo>
                    <a:pt x="31" y="45"/>
                  </a:lnTo>
                  <a:lnTo>
                    <a:pt x="47" y="48"/>
                  </a:lnTo>
                  <a:lnTo>
                    <a:pt x="47" y="135"/>
                  </a:lnTo>
                  <a:lnTo>
                    <a:pt x="47" y="132"/>
                  </a:lnTo>
                  <a:lnTo>
                    <a:pt x="46" y="126"/>
                  </a:lnTo>
                  <a:lnTo>
                    <a:pt x="42" y="118"/>
                  </a:lnTo>
                  <a:lnTo>
                    <a:pt x="35" y="110"/>
                  </a:lnTo>
                  <a:lnTo>
                    <a:pt x="26" y="103"/>
                  </a:lnTo>
                  <a:lnTo>
                    <a:pt x="12" y="100"/>
                  </a:lnTo>
                  <a:lnTo>
                    <a:pt x="12" y="103"/>
                  </a:lnTo>
                  <a:lnTo>
                    <a:pt x="14" y="108"/>
                  </a:lnTo>
                  <a:lnTo>
                    <a:pt x="16" y="116"/>
                  </a:lnTo>
                  <a:lnTo>
                    <a:pt x="20" y="124"/>
                  </a:lnTo>
                  <a:lnTo>
                    <a:pt x="26" y="132"/>
                  </a:lnTo>
                  <a:lnTo>
                    <a:pt x="35" y="139"/>
                  </a:lnTo>
                  <a:lnTo>
                    <a:pt x="47" y="141"/>
                  </a:lnTo>
                  <a:lnTo>
                    <a:pt x="47" y="228"/>
                  </a:lnTo>
                  <a:lnTo>
                    <a:pt x="53" y="228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5" name="Freeform 21"/>
            <p:cNvSpPr>
              <a:spLocks/>
            </p:cNvSpPr>
            <p:nvPr/>
          </p:nvSpPr>
          <p:spPr bwMode="gray">
            <a:xfrm>
              <a:off x="2273" y="187"/>
              <a:ext cx="175" cy="402"/>
            </a:xfrm>
            <a:custGeom>
              <a:avLst/>
              <a:gdLst>
                <a:gd name="T0" fmla="*/ 93 w 175"/>
                <a:gd name="T1" fmla="*/ 309 h 402"/>
                <a:gd name="T2" fmla="*/ 101 w 175"/>
                <a:gd name="T3" fmla="*/ 309 h 402"/>
                <a:gd name="T4" fmla="*/ 118 w 175"/>
                <a:gd name="T5" fmla="*/ 304 h 402"/>
                <a:gd name="T6" fmla="*/ 138 w 175"/>
                <a:gd name="T7" fmla="*/ 292 h 402"/>
                <a:gd name="T8" fmla="*/ 152 w 175"/>
                <a:gd name="T9" fmla="*/ 266 h 402"/>
                <a:gd name="T10" fmla="*/ 152 w 175"/>
                <a:gd name="T11" fmla="*/ 247 h 402"/>
                <a:gd name="T12" fmla="*/ 138 w 175"/>
                <a:gd name="T13" fmla="*/ 250 h 402"/>
                <a:gd name="T14" fmla="*/ 120 w 175"/>
                <a:gd name="T15" fmla="*/ 259 h 402"/>
                <a:gd name="T16" fmla="*/ 99 w 175"/>
                <a:gd name="T17" fmla="*/ 285 h 402"/>
                <a:gd name="T18" fmla="*/ 93 w 175"/>
                <a:gd name="T19" fmla="*/ 207 h 402"/>
                <a:gd name="T20" fmla="*/ 102 w 175"/>
                <a:gd name="T21" fmla="*/ 205 h 402"/>
                <a:gd name="T22" fmla="*/ 122 w 175"/>
                <a:gd name="T23" fmla="*/ 200 h 402"/>
                <a:gd name="T24" fmla="*/ 147 w 175"/>
                <a:gd name="T25" fmla="*/ 185 h 402"/>
                <a:gd name="T26" fmla="*/ 163 w 175"/>
                <a:gd name="T27" fmla="*/ 155 h 402"/>
                <a:gd name="T28" fmla="*/ 163 w 175"/>
                <a:gd name="T29" fmla="*/ 134 h 402"/>
                <a:gd name="T30" fmla="*/ 149 w 175"/>
                <a:gd name="T31" fmla="*/ 135 h 402"/>
                <a:gd name="T32" fmla="*/ 129 w 175"/>
                <a:gd name="T33" fmla="*/ 142 h 402"/>
                <a:gd name="T34" fmla="*/ 107 w 175"/>
                <a:gd name="T35" fmla="*/ 162 h 402"/>
                <a:gd name="T36" fmla="*/ 93 w 175"/>
                <a:gd name="T37" fmla="*/ 201 h 402"/>
                <a:gd name="T38" fmla="*/ 95 w 175"/>
                <a:gd name="T39" fmla="*/ 83 h 402"/>
                <a:gd name="T40" fmla="*/ 110 w 175"/>
                <a:gd name="T41" fmla="*/ 81 h 402"/>
                <a:gd name="T42" fmla="*/ 134 w 175"/>
                <a:gd name="T43" fmla="*/ 73 h 402"/>
                <a:gd name="T44" fmla="*/ 157 w 175"/>
                <a:gd name="T45" fmla="*/ 54 h 402"/>
                <a:gd name="T46" fmla="*/ 174 w 175"/>
                <a:gd name="T47" fmla="*/ 23 h 402"/>
                <a:gd name="T48" fmla="*/ 174 w 175"/>
                <a:gd name="T49" fmla="*/ 0 h 402"/>
                <a:gd name="T50" fmla="*/ 157 w 175"/>
                <a:gd name="T51" fmla="*/ 2 h 402"/>
                <a:gd name="T52" fmla="*/ 133 w 175"/>
                <a:gd name="T53" fmla="*/ 10 h 402"/>
                <a:gd name="T54" fmla="*/ 107 w 175"/>
                <a:gd name="T55" fmla="*/ 33 h 402"/>
                <a:gd name="T56" fmla="*/ 87 w 175"/>
                <a:gd name="T57" fmla="*/ 77 h 402"/>
                <a:gd name="T58" fmla="*/ 85 w 175"/>
                <a:gd name="T59" fmla="*/ 68 h 402"/>
                <a:gd name="T60" fmla="*/ 75 w 175"/>
                <a:gd name="T61" fmla="*/ 46 h 402"/>
                <a:gd name="T62" fmla="*/ 55 w 175"/>
                <a:gd name="T63" fmla="*/ 21 h 402"/>
                <a:gd name="T64" fmla="*/ 22 w 175"/>
                <a:gd name="T65" fmla="*/ 3 h 402"/>
                <a:gd name="T66" fmla="*/ 1 w 175"/>
                <a:gd name="T67" fmla="*/ 3 h 402"/>
                <a:gd name="T68" fmla="*/ 4 w 175"/>
                <a:gd name="T69" fmla="*/ 18 h 402"/>
                <a:gd name="T70" fmla="*/ 12 w 175"/>
                <a:gd name="T71" fmla="*/ 42 h 402"/>
                <a:gd name="T72" fmla="*/ 31 w 175"/>
                <a:gd name="T73" fmla="*/ 65 h 402"/>
                <a:gd name="T74" fmla="*/ 62 w 175"/>
                <a:gd name="T75" fmla="*/ 81 h 402"/>
                <a:gd name="T76" fmla="*/ 82 w 175"/>
                <a:gd name="T77" fmla="*/ 238 h 402"/>
                <a:gd name="T78" fmla="*/ 80 w 175"/>
                <a:gd name="T79" fmla="*/ 228 h 402"/>
                <a:gd name="T80" fmla="*/ 72 w 175"/>
                <a:gd name="T81" fmla="*/ 207 h 402"/>
                <a:gd name="T82" fmla="*/ 55 w 175"/>
                <a:gd name="T83" fmla="*/ 185 h 402"/>
                <a:gd name="T84" fmla="*/ 21 w 175"/>
                <a:gd name="T85" fmla="*/ 176 h 402"/>
                <a:gd name="T86" fmla="*/ 22 w 175"/>
                <a:gd name="T87" fmla="*/ 185 h 402"/>
                <a:gd name="T88" fmla="*/ 28 w 175"/>
                <a:gd name="T89" fmla="*/ 205 h 402"/>
                <a:gd name="T90" fmla="*/ 41 w 175"/>
                <a:gd name="T91" fmla="*/ 230 h 402"/>
                <a:gd name="T92" fmla="*/ 66 w 175"/>
                <a:gd name="T93" fmla="*/ 246 h 402"/>
                <a:gd name="T94" fmla="*/ 82 w 175"/>
                <a:gd name="T95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5" h="402">
                  <a:moveTo>
                    <a:pt x="93" y="402"/>
                  </a:moveTo>
                  <a:lnTo>
                    <a:pt x="93" y="309"/>
                  </a:lnTo>
                  <a:lnTo>
                    <a:pt x="95" y="309"/>
                  </a:lnTo>
                  <a:lnTo>
                    <a:pt x="101" y="309"/>
                  </a:lnTo>
                  <a:lnTo>
                    <a:pt x="109" y="308"/>
                  </a:lnTo>
                  <a:lnTo>
                    <a:pt x="118" y="304"/>
                  </a:lnTo>
                  <a:lnTo>
                    <a:pt x="129" y="298"/>
                  </a:lnTo>
                  <a:lnTo>
                    <a:pt x="138" y="292"/>
                  </a:lnTo>
                  <a:lnTo>
                    <a:pt x="147" y="281"/>
                  </a:lnTo>
                  <a:lnTo>
                    <a:pt x="152" y="266"/>
                  </a:lnTo>
                  <a:lnTo>
                    <a:pt x="155" y="247"/>
                  </a:lnTo>
                  <a:lnTo>
                    <a:pt x="152" y="247"/>
                  </a:lnTo>
                  <a:lnTo>
                    <a:pt x="147" y="249"/>
                  </a:lnTo>
                  <a:lnTo>
                    <a:pt x="138" y="250"/>
                  </a:lnTo>
                  <a:lnTo>
                    <a:pt x="129" y="253"/>
                  </a:lnTo>
                  <a:lnTo>
                    <a:pt x="120" y="259"/>
                  </a:lnTo>
                  <a:lnTo>
                    <a:pt x="109" y="270"/>
                  </a:lnTo>
                  <a:lnTo>
                    <a:pt x="99" y="285"/>
                  </a:lnTo>
                  <a:lnTo>
                    <a:pt x="93" y="304"/>
                  </a:lnTo>
                  <a:lnTo>
                    <a:pt x="93" y="207"/>
                  </a:lnTo>
                  <a:lnTo>
                    <a:pt x="95" y="207"/>
                  </a:lnTo>
                  <a:lnTo>
                    <a:pt x="102" y="205"/>
                  </a:lnTo>
                  <a:lnTo>
                    <a:pt x="111" y="204"/>
                  </a:lnTo>
                  <a:lnTo>
                    <a:pt x="122" y="200"/>
                  </a:lnTo>
                  <a:lnTo>
                    <a:pt x="134" y="195"/>
                  </a:lnTo>
                  <a:lnTo>
                    <a:pt x="147" y="185"/>
                  </a:lnTo>
                  <a:lnTo>
                    <a:pt x="156" y="173"/>
                  </a:lnTo>
                  <a:lnTo>
                    <a:pt x="163" y="155"/>
                  </a:lnTo>
                  <a:lnTo>
                    <a:pt x="165" y="134"/>
                  </a:lnTo>
                  <a:lnTo>
                    <a:pt x="163" y="134"/>
                  </a:lnTo>
                  <a:lnTo>
                    <a:pt x="157" y="134"/>
                  </a:lnTo>
                  <a:lnTo>
                    <a:pt x="149" y="135"/>
                  </a:lnTo>
                  <a:lnTo>
                    <a:pt x="140" y="137"/>
                  </a:lnTo>
                  <a:lnTo>
                    <a:pt x="129" y="142"/>
                  </a:lnTo>
                  <a:lnTo>
                    <a:pt x="118" y="150"/>
                  </a:lnTo>
                  <a:lnTo>
                    <a:pt x="107" y="162"/>
                  </a:lnTo>
                  <a:lnTo>
                    <a:pt x="99" y="178"/>
                  </a:lnTo>
                  <a:lnTo>
                    <a:pt x="93" y="201"/>
                  </a:lnTo>
                  <a:lnTo>
                    <a:pt x="93" y="83"/>
                  </a:lnTo>
                  <a:lnTo>
                    <a:pt x="95" y="83"/>
                  </a:lnTo>
                  <a:lnTo>
                    <a:pt x="101" y="83"/>
                  </a:lnTo>
                  <a:lnTo>
                    <a:pt x="110" y="81"/>
                  </a:lnTo>
                  <a:lnTo>
                    <a:pt x="122" y="77"/>
                  </a:lnTo>
                  <a:lnTo>
                    <a:pt x="134" y="73"/>
                  </a:lnTo>
                  <a:lnTo>
                    <a:pt x="147" y="65"/>
                  </a:lnTo>
                  <a:lnTo>
                    <a:pt x="157" y="54"/>
                  </a:lnTo>
                  <a:lnTo>
                    <a:pt x="167" y="41"/>
                  </a:lnTo>
                  <a:lnTo>
                    <a:pt x="174" y="23"/>
                  </a:lnTo>
                  <a:lnTo>
                    <a:pt x="175" y="0"/>
                  </a:lnTo>
                  <a:lnTo>
                    <a:pt x="174" y="0"/>
                  </a:lnTo>
                  <a:lnTo>
                    <a:pt x="167" y="0"/>
                  </a:lnTo>
                  <a:lnTo>
                    <a:pt x="157" y="2"/>
                  </a:lnTo>
                  <a:lnTo>
                    <a:pt x="145" y="4"/>
                  </a:lnTo>
                  <a:lnTo>
                    <a:pt x="133" y="10"/>
                  </a:lnTo>
                  <a:lnTo>
                    <a:pt x="120" y="19"/>
                  </a:lnTo>
                  <a:lnTo>
                    <a:pt x="107" y="33"/>
                  </a:lnTo>
                  <a:lnTo>
                    <a:pt x="97" y="52"/>
                  </a:lnTo>
                  <a:lnTo>
                    <a:pt x="87" y="77"/>
                  </a:lnTo>
                  <a:lnTo>
                    <a:pt x="87" y="75"/>
                  </a:lnTo>
                  <a:lnTo>
                    <a:pt x="85" y="68"/>
                  </a:lnTo>
                  <a:lnTo>
                    <a:pt x="80" y="58"/>
                  </a:lnTo>
                  <a:lnTo>
                    <a:pt x="75" y="46"/>
                  </a:lnTo>
                  <a:lnTo>
                    <a:pt x="66" y="33"/>
                  </a:lnTo>
                  <a:lnTo>
                    <a:pt x="55" y="21"/>
                  </a:lnTo>
                  <a:lnTo>
                    <a:pt x="40" y="10"/>
                  </a:lnTo>
                  <a:lnTo>
                    <a:pt x="22" y="3"/>
                  </a:lnTo>
                  <a:lnTo>
                    <a:pt x="0" y="0"/>
                  </a:lnTo>
                  <a:lnTo>
                    <a:pt x="1" y="3"/>
                  </a:lnTo>
                  <a:lnTo>
                    <a:pt x="1" y="10"/>
                  </a:lnTo>
                  <a:lnTo>
                    <a:pt x="4" y="18"/>
                  </a:lnTo>
                  <a:lnTo>
                    <a:pt x="6" y="30"/>
                  </a:lnTo>
                  <a:lnTo>
                    <a:pt x="12" y="42"/>
                  </a:lnTo>
                  <a:lnTo>
                    <a:pt x="20" y="54"/>
                  </a:lnTo>
                  <a:lnTo>
                    <a:pt x="31" y="65"/>
                  </a:lnTo>
                  <a:lnTo>
                    <a:pt x="44" y="75"/>
                  </a:lnTo>
                  <a:lnTo>
                    <a:pt x="62" y="81"/>
                  </a:lnTo>
                  <a:lnTo>
                    <a:pt x="82" y="83"/>
                  </a:lnTo>
                  <a:lnTo>
                    <a:pt x="82" y="238"/>
                  </a:lnTo>
                  <a:lnTo>
                    <a:pt x="82" y="235"/>
                  </a:lnTo>
                  <a:lnTo>
                    <a:pt x="80" y="228"/>
                  </a:lnTo>
                  <a:lnTo>
                    <a:pt x="78" y="217"/>
                  </a:lnTo>
                  <a:lnTo>
                    <a:pt x="72" y="207"/>
                  </a:lnTo>
                  <a:lnTo>
                    <a:pt x="66" y="196"/>
                  </a:lnTo>
                  <a:lnTo>
                    <a:pt x="55" y="185"/>
                  </a:lnTo>
                  <a:lnTo>
                    <a:pt x="40" y="178"/>
                  </a:lnTo>
                  <a:lnTo>
                    <a:pt x="21" y="176"/>
                  </a:lnTo>
                  <a:lnTo>
                    <a:pt x="21" y="178"/>
                  </a:lnTo>
                  <a:lnTo>
                    <a:pt x="22" y="185"/>
                  </a:lnTo>
                  <a:lnTo>
                    <a:pt x="24" y="195"/>
                  </a:lnTo>
                  <a:lnTo>
                    <a:pt x="28" y="205"/>
                  </a:lnTo>
                  <a:lnTo>
                    <a:pt x="33" y="217"/>
                  </a:lnTo>
                  <a:lnTo>
                    <a:pt x="41" y="230"/>
                  </a:lnTo>
                  <a:lnTo>
                    <a:pt x="52" y="239"/>
                  </a:lnTo>
                  <a:lnTo>
                    <a:pt x="66" y="246"/>
                  </a:lnTo>
                  <a:lnTo>
                    <a:pt x="82" y="247"/>
                  </a:lnTo>
                  <a:lnTo>
                    <a:pt x="82" y="402"/>
                  </a:lnTo>
                  <a:lnTo>
                    <a:pt x="93" y="402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6" name="Freeform 22"/>
            <p:cNvSpPr>
              <a:spLocks/>
            </p:cNvSpPr>
            <p:nvPr/>
          </p:nvSpPr>
          <p:spPr bwMode="gray">
            <a:xfrm>
              <a:off x="2161" y="216"/>
              <a:ext cx="97" cy="373"/>
            </a:xfrm>
            <a:custGeom>
              <a:avLst/>
              <a:gdLst>
                <a:gd name="T0" fmla="*/ 52 w 97"/>
                <a:gd name="T1" fmla="*/ 237 h 373"/>
                <a:gd name="T2" fmla="*/ 59 w 97"/>
                <a:gd name="T3" fmla="*/ 237 h 373"/>
                <a:gd name="T4" fmla="*/ 74 w 97"/>
                <a:gd name="T5" fmla="*/ 232 h 373"/>
                <a:gd name="T6" fmla="*/ 90 w 97"/>
                <a:gd name="T7" fmla="*/ 218 h 373"/>
                <a:gd name="T8" fmla="*/ 97 w 97"/>
                <a:gd name="T9" fmla="*/ 193 h 373"/>
                <a:gd name="T10" fmla="*/ 89 w 97"/>
                <a:gd name="T11" fmla="*/ 193 h 373"/>
                <a:gd name="T12" fmla="*/ 71 w 97"/>
                <a:gd name="T13" fmla="*/ 197 h 373"/>
                <a:gd name="T14" fmla="*/ 56 w 97"/>
                <a:gd name="T15" fmla="*/ 215 h 373"/>
                <a:gd name="T16" fmla="*/ 52 w 97"/>
                <a:gd name="T17" fmla="*/ 147 h 373"/>
                <a:gd name="T18" fmla="*/ 59 w 97"/>
                <a:gd name="T19" fmla="*/ 147 h 373"/>
                <a:gd name="T20" fmla="*/ 74 w 97"/>
                <a:gd name="T21" fmla="*/ 141 h 373"/>
                <a:gd name="T22" fmla="*/ 90 w 97"/>
                <a:gd name="T23" fmla="*/ 128 h 373"/>
                <a:gd name="T24" fmla="*/ 97 w 97"/>
                <a:gd name="T25" fmla="*/ 102 h 373"/>
                <a:gd name="T26" fmla="*/ 89 w 97"/>
                <a:gd name="T27" fmla="*/ 102 h 373"/>
                <a:gd name="T28" fmla="*/ 71 w 97"/>
                <a:gd name="T29" fmla="*/ 109 h 373"/>
                <a:gd name="T30" fmla="*/ 56 w 97"/>
                <a:gd name="T31" fmla="*/ 126 h 373"/>
                <a:gd name="T32" fmla="*/ 52 w 97"/>
                <a:gd name="T33" fmla="*/ 46 h 373"/>
                <a:gd name="T34" fmla="*/ 51 w 97"/>
                <a:gd name="T35" fmla="*/ 37 h 373"/>
                <a:gd name="T36" fmla="*/ 45 w 97"/>
                <a:gd name="T37" fmla="*/ 23 h 373"/>
                <a:gd name="T38" fmla="*/ 32 w 97"/>
                <a:gd name="T39" fmla="*/ 6 h 373"/>
                <a:gd name="T40" fmla="*/ 6 w 97"/>
                <a:gd name="T41" fmla="*/ 0 h 373"/>
                <a:gd name="T42" fmla="*/ 8 w 97"/>
                <a:gd name="T43" fmla="*/ 9 h 373"/>
                <a:gd name="T44" fmla="*/ 16 w 97"/>
                <a:gd name="T45" fmla="*/ 27 h 373"/>
                <a:gd name="T46" fmla="*/ 33 w 97"/>
                <a:gd name="T47" fmla="*/ 43 h 373"/>
                <a:gd name="T48" fmla="*/ 45 w 97"/>
                <a:gd name="T49" fmla="*/ 113 h 373"/>
                <a:gd name="T50" fmla="*/ 45 w 97"/>
                <a:gd name="T51" fmla="*/ 106 h 373"/>
                <a:gd name="T52" fmla="*/ 40 w 97"/>
                <a:gd name="T53" fmla="*/ 90 h 373"/>
                <a:gd name="T54" fmla="*/ 27 w 97"/>
                <a:gd name="T55" fmla="*/ 75 h 373"/>
                <a:gd name="T56" fmla="*/ 1 w 97"/>
                <a:gd name="T57" fmla="*/ 67 h 373"/>
                <a:gd name="T58" fmla="*/ 0 w 97"/>
                <a:gd name="T59" fmla="*/ 75 h 373"/>
                <a:gd name="T60" fmla="*/ 2 w 97"/>
                <a:gd name="T61" fmla="*/ 91 h 373"/>
                <a:gd name="T62" fmla="*/ 14 w 97"/>
                <a:gd name="T63" fmla="*/ 109 h 373"/>
                <a:gd name="T64" fmla="*/ 45 w 97"/>
                <a:gd name="T65" fmla="*/ 118 h 373"/>
                <a:gd name="T66" fmla="*/ 45 w 97"/>
                <a:gd name="T67" fmla="*/ 207 h 373"/>
                <a:gd name="T68" fmla="*/ 43 w 97"/>
                <a:gd name="T69" fmla="*/ 195 h 373"/>
                <a:gd name="T70" fmla="*/ 33 w 97"/>
                <a:gd name="T71" fmla="*/ 182 h 373"/>
                <a:gd name="T72" fmla="*/ 12 w 97"/>
                <a:gd name="T73" fmla="*/ 175 h 373"/>
                <a:gd name="T74" fmla="*/ 10 w 97"/>
                <a:gd name="T75" fmla="*/ 182 h 373"/>
                <a:gd name="T76" fmla="*/ 13 w 97"/>
                <a:gd name="T77" fmla="*/ 197 h 373"/>
                <a:gd name="T78" fmla="*/ 29 w 97"/>
                <a:gd name="T79" fmla="*/ 211 h 373"/>
                <a:gd name="T80" fmla="*/ 45 w 97"/>
                <a:gd name="T81" fmla="*/ 373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7" h="373">
                  <a:moveTo>
                    <a:pt x="52" y="373"/>
                  </a:moveTo>
                  <a:lnTo>
                    <a:pt x="52" y="237"/>
                  </a:lnTo>
                  <a:lnTo>
                    <a:pt x="54" y="237"/>
                  </a:lnTo>
                  <a:lnTo>
                    <a:pt x="59" y="237"/>
                  </a:lnTo>
                  <a:lnTo>
                    <a:pt x="66" y="236"/>
                  </a:lnTo>
                  <a:lnTo>
                    <a:pt x="74" y="232"/>
                  </a:lnTo>
                  <a:lnTo>
                    <a:pt x="82" y="226"/>
                  </a:lnTo>
                  <a:lnTo>
                    <a:pt x="90" y="218"/>
                  </a:lnTo>
                  <a:lnTo>
                    <a:pt x="95" y="207"/>
                  </a:lnTo>
                  <a:lnTo>
                    <a:pt x="97" y="193"/>
                  </a:lnTo>
                  <a:lnTo>
                    <a:pt x="94" y="193"/>
                  </a:lnTo>
                  <a:lnTo>
                    <a:pt x="89" y="193"/>
                  </a:lnTo>
                  <a:lnTo>
                    <a:pt x="81" y="194"/>
                  </a:lnTo>
                  <a:lnTo>
                    <a:pt x="71" y="197"/>
                  </a:lnTo>
                  <a:lnTo>
                    <a:pt x="63" y="205"/>
                  </a:lnTo>
                  <a:lnTo>
                    <a:pt x="56" y="215"/>
                  </a:lnTo>
                  <a:lnTo>
                    <a:pt x="52" y="232"/>
                  </a:lnTo>
                  <a:lnTo>
                    <a:pt x="52" y="147"/>
                  </a:lnTo>
                  <a:lnTo>
                    <a:pt x="54" y="147"/>
                  </a:lnTo>
                  <a:lnTo>
                    <a:pt x="59" y="147"/>
                  </a:lnTo>
                  <a:lnTo>
                    <a:pt x="66" y="144"/>
                  </a:lnTo>
                  <a:lnTo>
                    <a:pt x="74" y="141"/>
                  </a:lnTo>
                  <a:lnTo>
                    <a:pt x="82" y="136"/>
                  </a:lnTo>
                  <a:lnTo>
                    <a:pt x="90" y="128"/>
                  </a:lnTo>
                  <a:lnTo>
                    <a:pt x="95" y="117"/>
                  </a:lnTo>
                  <a:lnTo>
                    <a:pt x="97" y="102"/>
                  </a:lnTo>
                  <a:lnTo>
                    <a:pt x="94" y="102"/>
                  </a:lnTo>
                  <a:lnTo>
                    <a:pt x="89" y="102"/>
                  </a:lnTo>
                  <a:lnTo>
                    <a:pt x="81" y="105"/>
                  </a:lnTo>
                  <a:lnTo>
                    <a:pt x="71" y="109"/>
                  </a:lnTo>
                  <a:lnTo>
                    <a:pt x="63" y="116"/>
                  </a:lnTo>
                  <a:lnTo>
                    <a:pt x="56" y="126"/>
                  </a:lnTo>
                  <a:lnTo>
                    <a:pt x="52" y="141"/>
                  </a:lnTo>
                  <a:lnTo>
                    <a:pt x="52" y="46"/>
                  </a:lnTo>
                  <a:lnTo>
                    <a:pt x="51" y="43"/>
                  </a:lnTo>
                  <a:lnTo>
                    <a:pt x="51" y="37"/>
                  </a:lnTo>
                  <a:lnTo>
                    <a:pt x="49" y="31"/>
                  </a:lnTo>
                  <a:lnTo>
                    <a:pt x="45" y="23"/>
                  </a:lnTo>
                  <a:lnTo>
                    <a:pt x="40" y="15"/>
                  </a:lnTo>
                  <a:lnTo>
                    <a:pt x="32" y="6"/>
                  </a:lnTo>
                  <a:lnTo>
                    <a:pt x="21" y="2"/>
                  </a:lnTo>
                  <a:lnTo>
                    <a:pt x="6" y="0"/>
                  </a:lnTo>
                  <a:lnTo>
                    <a:pt x="6" y="2"/>
                  </a:lnTo>
                  <a:lnTo>
                    <a:pt x="8" y="9"/>
                  </a:lnTo>
                  <a:lnTo>
                    <a:pt x="12" y="17"/>
                  </a:lnTo>
                  <a:lnTo>
                    <a:pt x="16" y="27"/>
                  </a:lnTo>
                  <a:lnTo>
                    <a:pt x="23" y="36"/>
                  </a:lnTo>
                  <a:lnTo>
                    <a:pt x="33" y="43"/>
                  </a:lnTo>
                  <a:lnTo>
                    <a:pt x="45" y="46"/>
                  </a:lnTo>
                  <a:lnTo>
                    <a:pt x="45" y="113"/>
                  </a:lnTo>
                  <a:lnTo>
                    <a:pt x="45" y="112"/>
                  </a:lnTo>
                  <a:lnTo>
                    <a:pt x="45" y="106"/>
                  </a:lnTo>
                  <a:lnTo>
                    <a:pt x="44" y="98"/>
                  </a:lnTo>
                  <a:lnTo>
                    <a:pt x="40" y="90"/>
                  </a:lnTo>
                  <a:lnTo>
                    <a:pt x="35" y="82"/>
                  </a:lnTo>
                  <a:lnTo>
                    <a:pt x="27" y="75"/>
                  </a:lnTo>
                  <a:lnTo>
                    <a:pt x="16" y="70"/>
                  </a:lnTo>
                  <a:lnTo>
                    <a:pt x="1" y="67"/>
                  </a:lnTo>
                  <a:lnTo>
                    <a:pt x="0" y="70"/>
                  </a:lnTo>
                  <a:lnTo>
                    <a:pt x="0" y="75"/>
                  </a:lnTo>
                  <a:lnTo>
                    <a:pt x="0" y="82"/>
                  </a:lnTo>
                  <a:lnTo>
                    <a:pt x="2" y="91"/>
                  </a:lnTo>
                  <a:lnTo>
                    <a:pt x="6" y="100"/>
                  </a:lnTo>
                  <a:lnTo>
                    <a:pt x="14" y="109"/>
                  </a:lnTo>
                  <a:lnTo>
                    <a:pt x="28" y="114"/>
                  </a:lnTo>
                  <a:lnTo>
                    <a:pt x="45" y="118"/>
                  </a:lnTo>
                  <a:lnTo>
                    <a:pt x="45" y="209"/>
                  </a:lnTo>
                  <a:lnTo>
                    <a:pt x="45" y="207"/>
                  </a:lnTo>
                  <a:lnTo>
                    <a:pt x="45" y="202"/>
                  </a:lnTo>
                  <a:lnTo>
                    <a:pt x="43" y="195"/>
                  </a:lnTo>
                  <a:lnTo>
                    <a:pt x="40" y="188"/>
                  </a:lnTo>
                  <a:lnTo>
                    <a:pt x="33" y="182"/>
                  </a:lnTo>
                  <a:lnTo>
                    <a:pt x="24" y="178"/>
                  </a:lnTo>
                  <a:lnTo>
                    <a:pt x="12" y="175"/>
                  </a:lnTo>
                  <a:lnTo>
                    <a:pt x="12" y="178"/>
                  </a:lnTo>
                  <a:lnTo>
                    <a:pt x="10" y="182"/>
                  </a:lnTo>
                  <a:lnTo>
                    <a:pt x="10" y="188"/>
                  </a:lnTo>
                  <a:lnTo>
                    <a:pt x="13" y="197"/>
                  </a:lnTo>
                  <a:lnTo>
                    <a:pt x="20" y="205"/>
                  </a:lnTo>
                  <a:lnTo>
                    <a:pt x="29" y="211"/>
                  </a:lnTo>
                  <a:lnTo>
                    <a:pt x="45" y="215"/>
                  </a:lnTo>
                  <a:lnTo>
                    <a:pt x="45" y="373"/>
                  </a:lnTo>
                  <a:lnTo>
                    <a:pt x="52" y="373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7" name="Freeform 23"/>
            <p:cNvSpPr>
              <a:spLocks/>
            </p:cNvSpPr>
            <p:nvPr/>
          </p:nvSpPr>
          <p:spPr bwMode="gray">
            <a:xfrm>
              <a:off x="2708" y="216"/>
              <a:ext cx="97" cy="373"/>
            </a:xfrm>
            <a:custGeom>
              <a:avLst/>
              <a:gdLst>
                <a:gd name="T0" fmla="*/ 51 w 97"/>
                <a:gd name="T1" fmla="*/ 237 h 373"/>
                <a:gd name="T2" fmla="*/ 60 w 97"/>
                <a:gd name="T3" fmla="*/ 237 h 373"/>
                <a:gd name="T4" fmla="*/ 74 w 97"/>
                <a:gd name="T5" fmla="*/ 232 h 373"/>
                <a:gd name="T6" fmla="*/ 91 w 97"/>
                <a:gd name="T7" fmla="*/ 218 h 373"/>
                <a:gd name="T8" fmla="*/ 97 w 97"/>
                <a:gd name="T9" fmla="*/ 193 h 373"/>
                <a:gd name="T10" fmla="*/ 89 w 97"/>
                <a:gd name="T11" fmla="*/ 193 h 373"/>
                <a:gd name="T12" fmla="*/ 72 w 97"/>
                <a:gd name="T13" fmla="*/ 197 h 373"/>
                <a:gd name="T14" fmla="*/ 55 w 97"/>
                <a:gd name="T15" fmla="*/ 215 h 373"/>
                <a:gd name="T16" fmla="*/ 51 w 97"/>
                <a:gd name="T17" fmla="*/ 147 h 373"/>
                <a:gd name="T18" fmla="*/ 60 w 97"/>
                <a:gd name="T19" fmla="*/ 147 h 373"/>
                <a:gd name="T20" fmla="*/ 74 w 97"/>
                <a:gd name="T21" fmla="*/ 141 h 373"/>
                <a:gd name="T22" fmla="*/ 91 w 97"/>
                <a:gd name="T23" fmla="*/ 128 h 373"/>
                <a:gd name="T24" fmla="*/ 97 w 97"/>
                <a:gd name="T25" fmla="*/ 102 h 373"/>
                <a:gd name="T26" fmla="*/ 89 w 97"/>
                <a:gd name="T27" fmla="*/ 102 h 373"/>
                <a:gd name="T28" fmla="*/ 72 w 97"/>
                <a:gd name="T29" fmla="*/ 109 h 373"/>
                <a:gd name="T30" fmla="*/ 55 w 97"/>
                <a:gd name="T31" fmla="*/ 126 h 373"/>
                <a:gd name="T32" fmla="*/ 51 w 97"/>
                <a:gd name="T33" fmla="*/ 46 h 373"/>
                <a:gd name="T34" fmla="*/ 51 w 97"/>
                <a:gd name="T35" fmla="*/ 37 h 373"/>
                <a:gd name="T36" fmla="*/ 46 w 97"/>
                <a:gd name="T37" fmla="*/ 23 h 373"/>
                <a:gd name="T38" fmla="*/ 33 w 97"/>
                <a:gd name="T39" fmla="*/ 6 h 373"/>
                <a:gd name="T40" fmla="*/ 7 w 97"/>
                <a:gd name="T41" fmla="*/ 0 h 373"/>
                <a:gd name="T42" fmla="*/ 8 w 97"/>
                <a:gd name="T43" fmla="*/ 9 h 373"/>
                <a:gd name="T44" fmla="*/ 16 w 97"/>
                <a:gd name="T45" fmla="*/ 27 h 373"/>
                <a:gd name="T46" fmla="*/ 34 w 97"/>
                <a:gd name="T47" fmla="*/ 43 h 373"/>
                <a:gd name="T48" fmla="*/ 46 w 97"/>
                <a:gd name="T49" fmla="*/ 113 h 373"/>
                <a:gd name="T50" fmla="*/ 46 w 97"/>
                <a:gd name="T51" fmla="*/ 106 h 373"/>
                <a:gd name="T52" fmla="*/ 41 w 97"/>
                <a:gd name="T53" fmla="*/ 90 h 373"/>
                <a:gd name="T54" fmla="*/ 27 w 97"/>
                <a:gd name="T55" fmla="*/ 75 h 373"/>
                <a:gd name="T56" fmla="*/ 0 w 97"/>
                <a:gd name="T57" fmla="*/ 67 h 373"/>
                <a:gd name="T58" fmla="*/ 0 w 97"/>
                <a:gd name="T59" fmla="*/ 75 h 373"/>
                <a:gd name="T60" fmla="*/ 3 w 97"/>
                <a:gd name="T61" fmla="*/ 91 h 373"/>
                <a:gd name="T62" fmla="*/ 15 w 97"/>
                <a:gd name="T63" fmla="*/ 109 h 373"/>
                <a:gd name="T64" fmla="*/ 46 w 97"/>
                <a:gd name="T65" fmla="*/ 118 h 373"/>
                <a:gd name="T66" fmla="*/ 46 w 97"/>
                <a:gd name="T67" fmla="*/ 207 h 373"/>
                <a:gd name="T68" fmla="*/ 43 w 97"/>
                <a:gd name="T69" fmla="*/ 195 h 373"/>
                <a:gd name="T70" fmla="*/ 34 w 97"/>
                <a:gd name="T71" fmla="*/ 182 h 373"/>
                <a:gd name="T72" fmla="*/ 12 w 97"/>
                <a:gd name="T73" fmla="*/ 175 h 373"/>
                <a:gd name="T74" fmla="*/ 11 w 97"/>
                <a:gd name="T75" fmla="*/ 182 h 373"/>
                <a:gd name="T76" fmla="*/ 14 w 97"/>
                <a:gd name="T77" fmla="*/ 197 h 373"/>
                <a:gd name="T78" fmla="*/ 30 w 97"/>
                <a:gd name="T79" fmla="*/ 211 h 373"/>
                <a:gd name="T80" fmla="*/ 46 w 97"/>
                <a:gd name="T81" fmla="*/ 373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7" h="373">
                  <a:moveTo>
                    <a:pt x="51" y="373"/>
                  </a:moveTo>
                  <a:lnTo>
                    <a:pt x="51" y="237"/>
                  </a:lnTo>
                  <a:lnTo>
                    <a:pt x="54" y="237"/>
                  </a:lnTo>
                  <a:lnTo>
                    <a:pt x="60" y="237"/>
                  </a:lnTo>
                  <a:lnTo>
                    <a:pt x="66" y="236"/>
                  </a:lnTo>
                  <a:lnTo>
                    <a:pt x="74" y="232"/>
                  </a:lnTo>
                  <a:lnTo>
                    <a:pt x="82" y="226"/>
                  </a:lnTo>
                  <a:lnTo>
                    <a:pt x="91" y="218"/>
                  </a:lnTo>
                  <a:lnTo>
                    <a:pt x="95" y="207"/>
                  </a:lnTo>
                  <a:lnTo>
                    <a:pt x="97" y="193"/>
                  </a:lnTo>
                  <a:lnTo>
                    <a:pt x="95" y="193"/>
                  </a:lnTo>
                  <a:lnTo>
                    <a:pt x="89" y="193"/>
                  </a:lnTo>
                  <a:lnTo>
                    <a:pt x="81" y="194"/>
                  </a:lnTo>
                  <a:lnTo>
                    <a:pt x="72" y="197"/>
                  </a:lnTo>
                  <a:lnTo>
                    <a:pt x="64" y="205"/>
                  </a:lnTo>
                  <a:lnTo>
                    <a:pt x="55" y="215"/>
                  </a:lnTo>
                  <a:lnTo>
                    <a:pt x="51" y="232"/>
                  </a:lnTo>
                  <a:lnTo>
                    <a:pt x="51" y="147"/>
                  </a:lnTo>
                  <a:lnTo>
                    <a:pt x="54" y="147"/>
                  </a:lnTo>
                  <a:lnTo>
                    <a:pt x="60" y="147"/>
                  </a:lnTo>
                  <a:lnTo>
                    <a:pt x="66" y="144"/>
                  </a:lnTo>
                  <a:lnTo>
                    <a:pt x="74" y="141"/>
                  </a:lnTo>
                  <a:lnTo>
                    <a:pt x="82" y="136"/>
                  </a:lnTo>
                  <a:lnTo>
                    <a:pt x="91" y="128"/>
                  </a:lnTo>
                  <a:lnTo>
                    <a:pt x="95" y="117"/>
                  </a:lnTo>
                  <a:lnTo>
                    <a:pt x="97" y="102"/>
                  </a:lnTo>
                  <a:lnTo>
                    <a:pt x="95" y="102"/>
                  </a:lnTo>
                  <a:lnTo>
                    <a:pt x="89" y="102"/>
                  </a:lnTo>
                  <a:lnTo>
                    <a:pt x="81" y="105"/>
                  </a:lnTo>
                  <a:lnTo>
                    <a:pt x="72" y="109"/>
                  </a:lnTo>
                  <a:lnTo>
                    <a:pt x="64" y="116"/>
                  </a:lnTo>
                  <a:lnTo>
                    <a:pt x="55" y="126"/>
                  </a:lnTo>
                  <a:lnTo>
                    <a:pt x="51" y="141"/>
                  </a:lnTo>
                  <a:lnTo>
                    <a:pt x="51" y="46"/>
                  </a:lnTo>
                  <a:lnTo>
                    <a:pt x="51" y="43"/>
                  </a:lnTo>
                  <a:lnTo>
                    <a:pt x="51" y="37"/>
                  </a:lnTo>
                  <a:lnTo>
                    <a:pt x="49" y="31"/>
                  </a:lnTo>
                  <a:lnTo>
                    <a:pt x="46" y="23"/>
                  </a:lnTo>
                  <a:lnTo>
                    <a:pt x="41" y="15"/>
                  </a:lnTo>
                  <a:lnTo>
                    <a:pt x="33" y="6"/>
                  </a:lnTo>
                  <a:lnTo>
                    <a:pt x="22" y="2"/>
                  </a:lnTo>
                  <a:lnTo>
                    <a:pt x="7" y="0"/>
                  </a:lnTo>
                  <a:lnTo>
                    <a:pt x="7" y="2"/>
                  </a:lnTo>
                  <a:lnTo>
                    <a:pt x="8" y="9"/>
                  </a:lnTo>
                  <a:lnTo>
                    <a:pt x="11" y="17"/>
                  </a:lnTo>
                  <a:lnTo>
                    <a:pt x="16" y="27"/>
                  </a:lnTo>
                  <a:lnTo>
                    <a:pt x="23" y="36"/>
                  </a:lnTo>
                  <a:lnTo>
                    <a:pt x="34" y="43"/>
                  </a:lnTo>
                  <a:lnTo>
                    <a:pt x="46" y="46"/>
                  </a:lnTo>
                  <a:lnTo>
                    <a:pt x="46" y="113"/>
                  </a:lnTo>
                  <a:lnTo>
                    <a:pt x="46" y="112"/>
                  </a:lnTo>
                  <a:lnTo>
                    <a:pt x="46" y="106"/>
                  </a:lnTo>
                  <a:lnTo>
                    <a:pt x="43" y="98"/>
                  </a:lnTo>
                  <a:lnTo>
                    <a:pt x="41" y="90"/>
                  </a:lnTo>
                  <a:lnTo>
                    <a:pt x="35" y="82"/>
                  </a:lnTo>
                  <a:lnTo>
                    <a:pt x="27" y="75"/>
                  </a:lnTo>
                  <a:lnTo>
                    <a:pt x="16" y="70"/>
                  </a:lnTo>
                  <a:lnTo>
                    <a:pt x="0" y="67"/>
                  </a:lnTo>
                  <a:lnTo>
                    <a:pt x="0" y="70"/>
                  </a:lnTo>
                  <a:lnTo>
                    <a:pt x="0" y="75"/>
                  </a:lnTo>
                  <a:lnTo>
                    <a:pt x="0" y="82"/>
                  </a:lnTo>
                  <a:lnTo>
                    <a:pt x="3" y="91"/>
                  </a:lnTo>
                  <a:lnTo>
                    <a:pt x="7" y="100"/>
                  </a:lnTo>
                  <a:lnTo>
                    <a:pt x="15" y="109"/>
                  </a:lnTo>
                  <a:lnTo>
                    <a:pt x="28" y="114"/>
                  </a:lnTo>
                  <a:lnTo>
                    <a:pt x="46" y="118"/>
                  </a:lnTo>
                  <a:lnTo>
                    <a:pt x="46" y="209"/>
                  </a:lnTo>
                  <a:lnTo>
                    <a:pt x="46" y="207"/>
                  </a:lnTo>
                  <a:lnTo>
                    <a:pt x="45" y="202"/>
                  </a:lnTo>
                  <a:lnTo>
                    <a:pt x="43" y="195"/>
                  </a:lnTo>
                  <a:lnTo>
                    <a:pt x="39" y="188"/>
                  </a:lnTo>
                  <a:lnTo>
                    <a:pt x="34" y="182"/>
                  </a:lnTo>
                  <a:lnTo>
                    <a:pt x="24" y="178"/>
                  </a:lnTo>
                  <a:lnTo>
                    <a:pt x="12" y="175"/>
                  </a:lnTo>
                  <a:lnTo>
                    <a:pt x="12" y="178"/>
                  </a:lnTo>
                  <a:lnTo>
                    <a:pt x="11" y="182"/>
                  </a:lnTo>
                  <a:lnTo>
                    <a:pt x="11" y="188"/>
                  </a:lnTo>
                  <a:lnTo>
                    <a:pt x="14" y="197"/>
                  </a:lnTo>
                  <a:lnTo>
                    <a:pt x="19" y="205"/>
                  </a:lnTo>
                  <a:lnTo>
                    <a:pt x="30" y="211"/>
                  </a:lnTo>
                  <a:lnTo>
                    <a:pt x="46" y="215"/>
                  </a:lnTo>
                  <a:lnTo>
                    <a:pt x="46" y="373"/>
                  </a:lnTo>
                  <a:lnTo>
                    <a:pt x="51" y="373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49" name="Freeform 25"/>
          <p:cNvSpPr>
            <a:spLocks/>
          </p:cNvSpPr>
          <p:nvPr/>
        </p:nvSpPr>
        <p:spPr bwMode="gray">
          <a:xfrm>
            <a:off x="95250" y="6446838"/>
            <a:ext cx="8970963" cy="314325"/>
          </a:xfrm>
          <a:custGeom>
            <a:avLst/>
            <a:gdLst>
              <a:gd name="T0" fmla="*/ 4 w 5651"/>
              <a:gd name="T1" fmla="*/ 198 h 198"/>
              <a:gd name="T2" fmla="*/ 5651 w 5651"/>
              <a:gd name="T3" fmla="*/ 198 h 198"/>
              <a:gd name="T4" fmla="*/ 5646 w 5651"/>
              <a:gd name="T5" fmla="*/ 94 h 198"/>
              <a:gd name="T6" fmla="*/ 1491 w 5651"/>
              <a:gd name="T7" fmla="*/ 94 h 198"/>
              <a:gd name="T8" fmla="*/ 1343 w 5651"/>
              <a:gd name="T9" fmla="*/ 2 h 198"/>
              <a:gd name="T10" fmla="*/ 0 w 5651"/>
              <a:gd name="T11" fmla="*/ 0 h 198"/>
              <a:gd name="T12" fmla="*/ 4 w 5651"/>
              <a:gd name="T13" fmla="*/ 198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51" h="198">
                <a:moveTo>
                  <a:pt x="4" y="198"/>
                </a:moveTo>
                <a:lnTo>
                  <a:pt x="5651" y="198"/>
                </a:lnTo>
                <a:lnTo>
                  <a:pt x="5646" y="94"/>
                </a:lnTo>
                <a:lnTo>
                  <a:pt x="1491" y="94"/>
                </a:lnTo>
                <a:lnTo>
                  <a:pt x="1343" y="2"/>
                </a:lnTo>
                <a:lnTo>
                  <a:pt x="0" y="0"/>
                </a:lnTo>
                <a:lnTo>
                  <a:pt x="4" y="19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50" name="Freeform 26"/>
          <p:cNvSpPr>
            <a:spLocks/>
          </p:cNvSpPr>
          <p:nvPr/>
        </p:nvSpPr>
        <p:spPr bwMode="gray">
          <a:xfrm>
            <a:off x="95250" y="6491288"/>
            <a:ext cx="8975725" cy="279400"/>
          </a:xfrm>
          <a:custGeom>
            <a:avLst/>
            <a:gdLst>
              <a:gd name="T0" fmla="*/ 0 w 5650"/>
              <a:gd name="T1" fmla="*/ 176 h 176"/>
              <a:gd name="T2" fmla="*/ 5650 w 5650"/>
              <a:gd name="T3" fmla="*/ 169 h 176"/>
              <a:gd name="T4" fmla="*/ 5646 w 5650"/>
              <a:gd name="T5" fmla="*/ 95 h 176"/>
              <a:gd name="T6" fmla="*/ 1478 w 5650"/>
              <a:gd name="T7" fmla="*/ 95 h 176"/>
              <a:gd name="T8" fmla="*/ 1317 w 5650"/>
              <a:gd name="T9" fmla="*/ 3 h 176"/>
              <a:gd name="T10" fmla="*/ 0 w 5650"/>
              <a:gd name="T11" fmla="*/ 0 h 176"/>
              <a:gd name="T12" fmla="*/ 0 w 5650"/>
              <a:gd name="T13" fmla="*/ 17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50" h="176">
                <a:moveTo>
                  <a:pt x="0" y="176"/>
                </a:moveTo>
                <a:lnTo>
                  <a:pt x="5650" y="169"/>
                </a:lnTo>
                <a:lnTo>
                  <a:pt x="5646" y="95"/>
                </a:lnTo>
                <a:lnTo>
                  <a:pt x="1478" y="95"/>
                </a:lnTo>
                <a:lnTo>
                  <a:pt x="1317" y="3"/>
                </a:lnTo>
                <a:lnTo>
                  <a:pt x="0" y="0"/>
                </a:lnTo>
                <a:lnTo>
                  <a:pt x="0" y="1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51" name="Freeform 27" descr="Dark upward diagonal"/>
          <p:cNvSpPr>
            <a:spLocks/>
          </p:cNvSpPr>
          <p:nvPr/>
        </p:nvSpPr>
        <p:spPr bwMode="gray">
          <a:xfrm>
            <a:off x="92075" y="98425"/>
            <a:ext cx="8956675" cy="179388"/>
          </a:xfrm>
          <a:custGeom>
            <a:avLst/>
            <a:gdLst>
              <a:gd name="T0" fmla="*/ 0 w 5639"/>
              <a:gd name="T1" fmla="*/ 0 h 113"/>
              <a:gd name="T2" fmla="*/ 5582 w 5639"/>
              <a:gd name="T3" fmla="*/ 0 h 113"/>
              <a:gd name="T4" fmla="*/ 5639 w 5639"/>
              <a:gd name="T5" fmla="*/ 45 h 113"/>
              <a:gd name="T6" fmla="*/ 5636 w 5639"/>
              <a:gd name="T7" fmla="*/ 113 h 113"/>
              <a:gd name="T8" fmla="*/ 0 w 5639"/>
              <a:gd name="T9" fmla="*/ 113 h 113"/>
              <a:gd name="T10" fmla="*/ 0 w 5639"/>
              <a:gd name="T11" fmla="*/ 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639" h="113">
                <a:moveTo>
                  <a:pt x="0" y="0"/>
                </a:moveTo>
                <a:lnTo>
                  <a:pt x="5582" y="0"/>
                </a:lnTo>
                <a:cubicBezTo>
                  <a:pt x="5630" y="3"/>
                  <a:pt x="5639" y="45"/>
                  <a:pt x="5639" y="45"/>
                </a:cubicBezTo>
                <a:lnTo>
                  <a:pt x="5636" y="113"/>
                </a:lnTo>
                <a:lnTo>
                  <a:pt x="0" y="113"/>
                </a:lnTo>
                <a:lnTo>
                  <a:pt x="0" y="0"/>
                </a:lnTo>
                <a:close/>
              </a:path>
            </a:pathLst>
          </a:custGeom>
          <a:pattFill prst="dkUpDiag">
            <a:fgClr>
              <a:schemeClr val="accent1"/>
            </a:fgClr>
            <a:bgClr>
              <a:schemeClr val="bg1"/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52" name="Freeform 28"/>
          <p:cNvSpPr>
            <a:spLocks/>
          </p:cNvSpPr>
          <p:nvPr/>
        </p:nvSpPr>
        <p:spPr bwMode="gray">
          <a:xfrm>
            <a:off x="92075" y="307975"/>
            <a:ext cx="8955088" cy="938213"/>
          </a:xfrm>
          <a:custGeom>
            <a:avLst/>
            <a:gdLst>
              <a:gd name="T0" fmla="*/ 5446 w 5446"/>
              <a:gd name="T1" fmla="*/ 0 h 531"/>
              <a:gd name="T2" fmla="*/ 0 w 5446"/>
              <a:gd name="T3" fmla="*/ 0 h 531"/>
              <a:gd name="T4" fmla="*/ 2 w 5446"/>
              <a:gd name="T5" fmla="*/ 470 h 531"/>
              <a:gd name="T6" fmla="*/ 4078 w 5446"/>
              <a:gd name="T7" fmla="*/ 474 h 531"/>
              <a:gd name="T8" fmla="*/ 4178 w 5446"/>
              <a:gd name="T9" fmla="*/ 527 h 531"/>
              <a:gd name="T10" fmla="*/ 5446 w 5446"/>
              <a:gd name="T11" fmla="*/ 531 h 531"/>
              <a:gd name="T12" fmla="*/ 5446 w 5446"/>
              <a:gd name="T13" fmla="*/ 0 h 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446" h="531">
                <a:moveTo>
                  <a:pt x="5446" y="0"/>
                </a:moveTo>
                <a:lnTo>
                  <a:pt x="0" y="0"/>
                </a:lnTo>
                <a:lnTo>
                  <a:pt x="2" y="470"/>
                </a:lnTo>
                <a:lnTo>
                  <a:pt x="4078" y="474"/>
                </a:lnTo>
                <a:lnTo>
                  <a:pt x="4178" y="527"/>
                </a:lnTo>
                <a:lnTo>
                  <a:pt x="5446" y="531"/>
                </a:lnTo>
                <a:lnTo>
                  <a:pt x="5446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53" name="Freeform 29"/>
          <p:cNvSpPr>
            <a:spLocks/>
          </p:cNvSpPr>
          <p:nvPr/>
        </p:nvSpPr>
        <p:spPr bwMode="gray">
          <a:xfrm>
            <a:off x="92075" y="306388"/>
            <a:ext cx="8955088" cy="836612"/>
          </a:xfrm>
          <a:custGeom>
            <a:avLst/>
            <a:gdLst>
              <a:gd name="T0" fmla="*/ 5446 w 5446"/>
              <a:gd name="T1" fmla="*/ 0 h 531"/>
              <a:gd name="T2" fmla="*/ 0 w 5446"/>
              <a:gd name="T3" fmla="*/ 0 h 531"/>
              <a:gd name="T4" fmla="*/ 2 w 5446"/>
              <a:gd name="T5" fmla="*/ 470 h 531"/>
              <a:gd name="T6" fmla="*/ 4078 w 5446"/>
              <a:gd name="T7" fmla="*/ 474 h 531"/>
              <a:gd name="T8" fmla="*/ 4178 w 5446"/>
              <a:gd name="T9" fmla="*/ 527 h 531"/>
              <a:gd name="T10" fmla="*/ 5446 w 5446"/>
              <a:gd name="T11" fmla="*/ 531 h 531"/>
              <a:gd name="T12" fmla="*/ 5446 w 5446"/>
              <a:gd name="T13" fmla="*/ 0 h 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446" h="531">
                <a:moveTo>
                  <a:pt x="5446" y="0"/>
                </a:moveTo>
                <a:lnTo>
                  <a:pt x="0" y="0"/>
                </a:lnTo>
                <a:lnTo>
                  <a:pt x="2" y="470"/>
                </a:lnTo>
                <a:lnTo>
                  <a:pt x="4078" y="474"/>
                </a:lnTo>
                <a:lnTo>
                  <a:pt x="4178" y="527"/>
                </a:lnTo>
                <a:lnTo>
                  <a:pt x="5446" y="531"/>
                </a:lnTo>
                <a:lnTo>
                  <a:pt x="5446" y="0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tint val="66667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gray">
          <a:xfrm flipV="1">
            <a:off x="95250" y="6723063"/>
            <a:ext cx="8977313" cy="5556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59" name="Freeform 35"/>
          <p:cNvSpPr>
            <a:spLocks/>
          </p:cNvSpPr>
          <p:nvPr/>
        </p:nvSpPr>
        <p:spPr bwMode="gray">
          <a:xfrm>
            <a:off x="6896100" y="1047750"/>
            <a:ext cx="2155825" cy="52388"/>
          </a:xfrm>
          <a:custGeom>
            <a:avLst/>
            <a:gdLst>
              <a:gd name="T0" fmla="*/ 0 w 1358"/>
              <a:gd name="T1" fmla="*/ 2 h 33"/>
              <a:gd name="T2" fmla="*/ 1358 w 1358"/>
              <a:gd name="T3" fmla="*/ 0 h 33"/>
              <a:gd name="T4" fmla="*/ 1356 w 1358"/>
              <a:gd name="T5" fmla="*/ 32 h 33"/>
              <a:gd name="T6" fmla="*/ 60 w 1358"/>
              <a:gd name="T7" fmla="*/ 33 h 33"/>
              <a:gd name="T8" fmla="*/ 0 w 1358"/>
              <a:gd name="T9" fmla="*/ 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58" h="33">
                <a:moveTo>
                  <a:pt x="0" y="2"/>
                </a:moveTo>
                <a:lnTo>
                  <a:pt x="1358" y="0"/>
                </a:lnTo>
                <a:lnTo>
                  <a:pt x="1356" y="32"/>
                </a:lnTo>
                <a:lnTo>
                  <a:pt x="60" y="33"/>
                </a:lnTo>
                <a:lnTo>
                  <a:pt x="0" y="2"/>
                </a:lnTo>
                <a:close/>
              </a:path>
            </a:pathLst>
          </a:cu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457200" y="238125"/>
            <a:ext cx="6477000" cy="868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  <a:endParaRPr lang="en-US" alt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438275"/>
            <a:ext cx="8229600" cy="473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3048000" y="6311900"/>
            <a:ext cx="1712913" cy="29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>
                <a:solidFill>
                  <a:srgbClr val="000000"/>
                </a:solidFill>
              </a:defRPr>
            </a:lvl1pPr>
          </a:lstStyle>
          <a:p>
            <a:endParaRPr lang="en-US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830763" y="6323013"/>
            <a:ext cx="2311400" cy="290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000000"/>
                </a:solidFill>
              </a:defRPr>
            </a:lvl1pPr>
          </a:lstStyle>
          <a:p>
            <a:endParaRPr lang="en-US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7116763" y="6323013"/>
            <a:ext cx="1616075" cy="290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000000"/>
                </a:solidFill>
              </a:defRPr>
            </a:lvl1pPr>
          </a:lstStyle>
          <a:p>
            <a:fld id="{89D77006-7D6A-4463-9BD6-BA37AD88EAA9}" type="slidenum">
              <a:rPr lang="en-US" altLang="ru-RU"/>
              <a:pPr/>
              <a:t>‹#›</a:t>
            </a:fld>
            <a:endParaRPr lang="en-US" altLang="ru-RU"/>
          </a:p>
        </p:txBody>
      </p:sp>
      <p:sp>
        <p:nvSpPr>
          <p:cNvPr id="1054" name="Rectangle 30" descr="7"/>
          <p:cNvSpPr>
            <a:spLocks noChangeArrowheads="1"/>
          </p:cNvSpPr>
          <p:nvPr/>
        </p:nvSpPr>
        <p:spPr bwMode="gray">
          <a:xfrm>
            <a:off x="8245475" y="415925"/>
            <a:ext cx="534988" cy="546100"/>
          </a:xfrm>
          <a:prstGeom prst="rect">
            <a:avLst/>
          </a:prstGeom>
          <a:blipFill dpi="0" rotWithShape="1">
            <a:blip r:embed="rId14" cstate="print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55" name="Rectangle 31" descr="4"/>
          <p:cNvSpPr>
            <a:spLocks noChangeArrowheads="1"/>
          </p:cNvSpPr>
          <p:nvPr/>
        </p:nvSpPr>
        <p:spPr bwMode="gray">
          <a:xfrm>
            <a:off x="7620000" y="415925"/>
            <a:ext cx="534988" cy="546100"/>
          </a:xfrm>
          <a:prstGeom prst="rect">
            <a:avLst/>
          </a:prstGeom>
          <a:blipFill dpi="0" rotWithShape="1">
            <a:blip r:embed="rId15" cstate="print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60" name="Rectangle 36"/>
          <p:cNvSpPr>
            <a:spLocks noChangeArrowheads="1"/>
          </p:cNvSpPr>
          <p:nvPr/>
        </p:nvSpPr>
        <p:spPr bwMode="gray">
          <a:xfrm>
            <a:off x="7000875" y="415925"/>
            <a:ext cx="534988" cy="546100"/>
          </a:xfrm>
          <a:prstGeom prst="rect">
            <a:avLst/>
          </a:prstGeom>
          <a:solidFill>
            <a:srgbClr val="FFFFFF">
              <a:alpha val="30000"/>
            </a:srgbClr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rgbClr val="000000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rgbClr val="000000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rgbClr val="000000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docs.google.com/document/d/1nrQPedXKDwZMy2DqKiNWra2YuRIRs8__HkoG1brQvVA/edit?usp=sharing" TargetMode="External"/><Relationship Id="rId3" Type="http://schemas.openxmlformats.org/officeDocument/2006/relationships/image" Target="../media/image12.pn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ocs.google.com/document/d/1lp3_JN6jdKMPZWYmRjM0VA06SUEr8qiIzOlJozHF1zU/edit?usp=sharing" TargetMode="External"/><Relationship Id="rId5" Type="http://schemas.openxmlformats.org/officeDocument/2006/relationships/image" Target="../media/image15.jpeg"/><Relationship Id="rId4" Type="http://schemas.openxmlformats.org/officeDocument/2006/relationships/hyperlink" Target="https://docs.google.com/document/d/1wseKs_FRWXGeBG5MW9Ab32HvxhA-vXJkTH2KoMxlci4/edit?usp=sharing" TargetMode="External"/><Relationship Id="rId9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pidruchnyk.com.ua/" TargetMode="External"/><Relationship Id="rId2" Type="http://schemas.openxmlformats.org/officeDocument/2006/relationships/hyperlink" Target="http://class.od.ua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4book.org/uchebniki-ukraina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zakon.rada.gov.ua/laws/show/v010p710-19#n2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hyperlink" Target="https://lib.imzo.gov.ua/posbniki-ser-shklnabbloteka/unkaln-stornki-geograf-viznachn-geografchn-vdkrittya-posbnik-ser-shklnabbloteka-dlya-5-6-klasv-zakladv-zagalno-seredno-osvti-avt-glberg-t-g-lis-yu-vsovenko-v-v/" TargetMode="Externa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gif"/><Relationship Id="rId4" Type="http://schemas.openxmlformats.org/officeDocument/2006/relationships/image" Target="../media/image21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925967"/>
            <a:ext cx="9144000" cy="3888432"/>
          </a:xfrm>
        </p:spPr>
        <p:txBody>
          <a:bodyPr/>
          <a:lstStyle/>
          <a:p>
            <a:pPr algn="ctr"/>
            <a:r>
              <a:rPr lang="ru-RU" altLang="ru-RU" sz="2800" dirty="0">
                <a:solidFill>
                  <a:schemeClr val="tx2">
                    <a:lumMod val="75000"/>
                  </a:schemeClr>
                </a:solidFill>
              </a:rPr>
              <a:t>Програмно-методичне </a:t>
            </a:r>
            <a:r>
              <a:rPr lang="uk-UA" altLang="ru-RU" sz="2800" dirty="0">
                <a:solidFill>
                  <a:schemeClr val="tx2">
                    <a:lumMod val="75000"/>
                  </a:schemeClr>
                </a:solidFill>
              </a:rPr>
              <a:t>забезпечення</a:t>
            </a:r>
            <a:br>
              <a:rPr lang="uk-UA" altLang="ru-RU" sz="28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uk-UA" altLang="ru-RU" sz="2800" dirty="0">
                <a:solidFill>
                  <a:schemeClr val="tx2">
                    <a:lumMod val="75000"/>
                  </a:schemeClr>
                </a:solidFill>
              </a:rPr>
              <a:t>викладання шкільного курсу географії</a:t>
            </a:r>
            <a:br>
              <a:rPr lang="uk-UA" altLang="ru-RU" sz="28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uk-UA" altLang="ru-RU" sz="2800" dirty="0">
                <a:solidFill>
                  <a:schemeClr val="tx2">
                    <a:lumMod val="75000"/>
                  </a:schemeClr>
                </a:solidFill>
              </a:rPr>
              <a:t>в умовах модернізації освіти</a:t>
            </a:r>
            <a:r>
              <a:rPr lang="uk-UA" altLang="ru-RU" sz="3600" dirty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32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КЛЮЧОВІ КОМПЕТЕНТНОСТІ</a:t>
            </a:r>
            <a:endParaRPr lang="en-US" sz="3200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57200" y="1268761"/>
            <a:ext cx="8229600" cy="4903440"/>
          </a:xfrm>
        </p:spPr>
        <p:txBody>
          <a:bodyPr/>
          <a:lstStyle/>
          <a:p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вільне володіння державною мовою</a:t>
            </a:r>
          </a:p>
          <a:p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здатність спілкуватися рідною та іноземними мовами</a:t>
            </a:r>
          </a:p>
          <a:p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математична компетентність</a:t>
            </a:r>
          </a:p>
          <a:p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компетентності у галузі природничих наук, техніки і технологій</a:t>
            </a:r>
          </a:p>
          <a:p>
            <a:r>
              <a:rPr lang="uk-UA" sz="2400" dirty="0" err="1">
                <a:latin typeface="Times New Roman" pitchFamily="18" charset="0"/>
                <a:cs typeface="Times New Roman" pitchFamily="18" charset="0"/>
              </a:rPr>
              <a:t>інноваційність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екологічна компетентність</a:t>
            </a:r>
          </a:p>
          <a:p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інформаційно-комунікаційна компетентність</a:t>
            </a:r>
          </a:p>
          <a:p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навчання впродовж життя</a:t>
            </a:r>
          </a:p>
          <a:p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громадянські  та соціальні компетентності</a:t>
            </a:r>
          </a:p>
          <a:p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культурна компетентність</a:t>
            </a:r>
          </a:p>
          <a:p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підприємливість та фінансова грамотність</a:t>
            </a:r>
            <a:br>
              <a:rPr lang="uk-UA" sz="2800" dirty="0">
                <a:latin typeface="Times New Roman" pitchFamily="18" charset="0"/>
                <a:cs typeface="Times New Roman" pitchFamily="18" charset="0"/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14552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14400"/>
            <a:ext cx="7772400" cy="3733800"/>
          </a:xfrm>
          <a:solidFill>
            <a:schemeClr val="bg1"/>
          </a:solidFill>
          <a:ln w="3175">
            <a:noFill/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 err="1"/>
              <a:t>Спрямування</a:t>
            </a:r>
            <a:r>
              <a:rPr lang="ru-RU" sz="2800" dirty="0"/>
              <a:t> </a:t>
            </a:r>
            <a:r>
              <a:rPr lang="ru-RU" sz="2800" dirty="0" err="1"/>
              <a:t>цивілізаційного</a:t>
            </a:r>
            <a:r>
              <a:rPr lang="ru-RU" sz="2800" dirty="0"/>
              <a:t> вектора </a:t>
            </a:r>
            <a:r>
              <a:rPr lang="ru-RU" sz="2800" dirty="0" err="1"/>
              <a:t>України</a:t>
            </a:r>
            <a:r>
              <a:rPr lang="ru-RU" sz="2800" dirty="0"/>
              <a:t> на </a:t>
            </a:r>
            <a:r>
              <a:rPr lang="ru-RU" sz="2800" dirty="0" err="1"/>
              <a:t>інтеграцію</a:t>
            </a:r>
            <a:r>
              <a:rPr lang="ru-RU" sz="2800" dirty="0"/>
              <a:t> в </a:t>
            </a:r>
            <a:r>
              <a:rPr lang="ru-RU" sz="2800" dirty="0" err="1"/>
              <a:t>єдиний</a:t>
            </a:r>
            <a:r>
              <a:rPr lang="ru-RU" sz="2800" dirty="0"/>
              <a:t> </a:t>
            </a:r>
            <a:r>
              <a:rPr lang="ru-RU" sz="2800" dirty="0" err="1"/>
              <a:t>європейський</a:t>
            </a:r>
            <a:r>
              <a:rPr lang="ru-RU" sz="2800" dirty="0"/>
              <a:t> </a:t>
            </a:r>
            <a:r>
              <a:rPr lang="ru-RU" sz="2800" dirty="0" err="1"/>
              <a:t>освітній</a:t>
            </a:r>
            <a:r>
              <a:rPr lang="ru-RU" sz="2800" dirty="0"/>
              <a:t> </a:t>
            </a:r>
            <a:r>
              <a:rPr lang="ru-RU" sz="2800" dirty="0" err="1"/>
              <a:t>простір</a:t>
            </a:r>
            <a:r>
              <a:rPr lang="ru-RU" sz="2800" dirty="0"/>
              <a:t> </a:t>
            </a:r>
            <a:r>
              <a:rPr lang="ru-RU" sz="2800" dirty="0" err="1"/>
              <a:t>вплинула</a:t>
            </a:r>
            <a:r>
              <a:rPr lang="ru-RU" sz="2800" dirty="0"/>
              <a:t> на  </a:t>
            </a:r>
            <a:r>
              <a:rPr lang="ru-RU" sz="2800" dirty="0" err="1"/>
              <a:t>модернізацію</a:t>
            </a:r>
            <a:r>
              <a:rPr lang="ru-RU" sz="2800" dirty="0"/>
              <a:t> </a:t>
            </a:r>
            <a:r>
              <a:rPr lang="ru-RU" sz="2800" dirty="0" err="1"/>
              <a:t>змісту</a:t>
            </a:r>
            <a:r>
              <a:rPr lang="ru-RU" sz="2800" dirty="0"/>
              <a:t> освіти, що </a:t>
            </a:r>
            <a:r>
              <a:rPr lang="ru-RU" sz="2800" dirty="0" err="1"/>
              <a:t>розпочалась</a:t>
            </a:r>
            <a:r>
              <a:rPr lang="ru-RU" sz="2800" dirty="0"/>
              <a:t> із </a:t>
            </a:r>
            <a:r>
              <a:rPr lang="ru-RU" sz="2800" dirty="0" err="1"/>
              <a:t>впровадження</a:t>
            </a:r>
            <a:r>
              <a:rPr lang="ru-RU" sz="2800" dirty="0"/>
              <a:t> </a:t>
            </a:r>
            <a:r>
              <a:rPr lang="ru-RU" sz="2800" dirty="0" err="1"/>
              <a:t>нових</a:t>
            </a:r>
            <a:r>
              <a:rPr lang="ru-RU" sz="2800" dirty="0"/>
              <a:t> </a:t>
            </a:r>
            <a:r>
              <a:rPr lang="ru-RU" sz="2800" dirty="0" err="1"/>
              <a:t>підходів</a:t>
            </a:r>
            <a:r>
              <a:rPr lang="ru-RU" sz="2800" dirty="0"/>
              <a:t> до формування </a:t>
            </a:r>
            <a:r>
              <a:rPr lang="ru-RU" sz="2800" dirty="0" err="1"/>
              <a:t>освітніх</a:t>
            </a:r>
            <a:r>
              <a:rPr lang="ru-RU" sz="2800" dirty="0"/>
              <a:t> та </a:t>
            </a:r>
            <a:r>
              <a:rPr lang="ru-RU" sz="2800" dirty="0" err="1"/>
              <a:t>навчальних</a:t>
            </a:r>
            <a:r>
              <a:rPr lang="ru-RU" sz="2800" dirty="0"/>
              <a:t> </a:t>
            </a:r>
            <a:r>
              <a:rPr lang="ru-RU" sz="2800" dirty="0" err="1"/>
              <a:t>програм</a:t>
            </a:r>
            <a:r>
              <a:rPr lang="ru-RU" sz="2800" dirty="0"/>
              <a:t>, </a:t>
            </a:r>
            <a:r>
              <a:rPr lang="ru-RU" sz="2800" dirty="0" err="1"/>
              <a:t>пов’язаних</a:t>
            </a:r>
            <a:r>
              <a:rPr lang="ru-RU" sz="2800" dirty="0"/>
              <a:t> з </a:t>
            </a:r>
            <a:r>
              <a:rPr lang="ru-RU" sz="2800" dirty="0" err="1"/>
              <a:t>компетентнісно</a:t>
            </a:r>
            <a:r>
              <a:rPr lang="ru-RU" sz="2800" dirty="0"/>
              <a:t> </a:t>
            </a:r>
            <a:r>
              <a:rPr lang="ru-RU" sz="2800" dirty="0" err="1"/>
              <a:t>орієнтованим</a:t>
            </a:r>
            <a:r>
              <a:rPr lang="ru-RU" sz="2800" dirty="0"/>
              <a:t> </a:t>
            </a:r>
            <a:r>
              <a:rPr lang="ru-RU" sz="2800" dirty="0" err="1"/>
              <a:t>навчанням</a:t>
            </a:r>
            <a:r>
              <a:rPr lang="ru-RU" sz="2800" dirty="0"/>
              <a:t>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77200" cy="63976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104" name="Picture 8" descr="C:\Documents and Settings\Пр\Рабочий стол\10793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196" y="4191000"/>
            <a:ext cx="7772404" cy="24383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665270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altLang="ru-RU" sz="3200" dirty="0"/>
              <a:t>Навчальні програми</a:t>
            </a:r>
            <a:endParaRPr lang="en-US" altLang="ru-RU" sz="3200" dirty="0"/>
          </a:p>
        </p:txBody>
      </p:sp>
      <p:grpSp>
        <p:nvGrpSpPr>
          <p:cNvPr id="2" name="Группа 4"/>
          <p:cNvGrpSpPr/>
          <p:nvPr/>
        </p:nvGrpSpPr>
        <p:grpSpPr>
          <a:xfrm>
            <a:off x="3203848" y="4797152"/>
            <a:ext cx="5688632" cy="1487171"/>
            <a:chOff x="1727200" y="5146675"/>
            <a:chExt cx="5511800" cy="3414120"/>
          </a:xfrm>
        </p:grpSpPr>
        <p:grpSp>
          <p:nvGrpSpPr>
            <p:cNvPr id="3" name="Group 13"/>
            <p:cNvGrpSpPr>
              <a:grpSpLocks/>
            </p:cNvGrpSpPr>
            <p:nvPr/>
          </p:nvGrpSpPr>
          <p:grpSpPr bwMode="auto">
            <a:xfrm>
              <a:off x="1867013" y="5183189"/>
              <a:ext cx="5371987" cy="1286087"/>
              <a:chOff x="674" y="1392"/>
              <a:chExt cx="4104" cy="896"/>
            </a:xfrm>
          </p:grpSpPr>
          <p:sp>
            <p:nvSpPr>
              <p:cNvPr id="7182" name="AutoShape 14"/>
              <p:cNvSpPr>
                <a:spLocks noChangeArrowheads="1"/>
              </p:cNvSpPr>
              <p:nvPr/>
            </p:nvSpPr>
            <p:spPr bwMode="gray">
              <a:xfrm>
                <a:off x="674" y="1392"/>
                <a:ext cx="4104" cy="896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chemeClr val="folHlink"/>
                  </a:gs>
                  <a:gs pos="50000">
                    <a:schemeClr val="folHlink">
                      <a:gamma/>
                      <a:shade val="92157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4" name="Group 15"/>
              <p:cNvGrpSpPr>
                <a:grpSpLocks/>
              </p:cNvGrpSpPr>
              <p:nvPr/>
            </p:nvGrpSpPr>
            <p:grpSpPr bwMode="auto">
              <a:xfrm>
                <a:off x="730" y="1407"/>
                <a:ext cx="4043" cy="444"/>
                <a:chOff x="744" y="1407"/>
                <a:chExt cx="3988" cy="444"/>
              </a:xfrm>
            </p:grpSpPr>
            <p:sp>
              <p:nvSpPr>
                <p:cNvPr id="7184" name="AutoShape 16"/>
                <p:cNvSpPr>
                  <a:spLocks noChangeArrowheads="1"/>
                </p:cNvSpPr>
                <p:nvPr/>
              </p:nvSpPr>
              <p:spPr bwMode="gray">
                <a:xfrm>
                  <a:off x="744" y="1736"/>
                  <a:ext cx="3988" cy="11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chemeClr val="folHlink">
                        <a:alpha val="0"/>
                      </a:schemeClr>
                    </a:gs>
                    <a:gs pos="100000">
                      <a:schemeClr val="folHlink">
                        <a:gamma/>
                        <a:tint val="0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7185" name="AutoShape 17"/>
                <p:cNvSpPr>
                  <a:spLocks noChangeArrowheads="1"/>
                </p:cNvSpPr>
                <p:nvPr/>
              </p:nvSpPr>
              <p:spPr bwMode="gray">
                <a:xfrm>
                  <a:off x="744" y="1407"/>
                  <a:ext cx="3988" cy="11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chemeClr val="folHlink">
                        <a:gamma/>
                        <a:tint val="0"/>
                        <a:invGamma/>
                      </a:schemeClr>
                    </a:gs>
                    <a:gs pos="100000">
                      <a:schemeClr val="folHlink"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sp>
          <p:nvSpPr>
            <p:cNvPr id="7194" name="Text Box 26"/>
            <p:cNvSpPr txBox="1">
              <a:spLocks noChangeArrowheads="1"/>
            </p:cNvSpPr>
            <p:nvPr/>
          </p:nvSpPr>
          <p:spPr bwMode="white">
            <a:xfrm>
              <a:off x="2405063" y="5275258"/>
              <a:ext cx="4645286" cy="32855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292929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marL="457200" indent="-457200" algn="l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914400" indent="-457200" algn="l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371600" indent="-457200" algn="l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828800" indent="-457200" algn="l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286000" indent="-457200" algn="l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7432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32004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6576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41148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  <a:buClr>
                  <a:schemeClr val="tx1"/>
                </a:buClr>
              </a:pPr>
              <a:r>
                <a:rPr lang="uk-UA" altLang="ru-RU" sz="2400" b="1" dirty="0">
                  <a:solidFill>
                    <a:schemeClr val="tx2">
                      <a:lumMod val="75000"/>
                    </a:schemeClr>
                  </a:solidFill>
                  <a:cs typeface="Arial" charset="0"/>
                </a:rPr>
                <a:t>Природознавство</a:t>
              </a:r>
              <a:r>
                <a:rPr lang="en-US" altLang="ru-RU" sz="2400" b="1" dirty="0">
                  <a:solidFill>
                    <a:schemeClr val="tx2">
                      <a:lumMod val="75000"/>
                    </a:schemeClr>
                  </a:solidFill>
                  <a:cs typeface="Arial" charset="0"/>
                </a:rPr>
                <a:t> </a:t>
              </a:r>
              <a:r>
                <a:rPr lang="uk-UA" altLang="ru-RU" sz="2400" b="1" dirty="0">
                  <a:solidFill>
                    <a:schemeClr val="tx2">
                      <a:lumMod val="75000"/>
                    </a:schemeClr>
                  </a:solidFill>
                  <a:cs typeface="Arial" charset="0"/>
                </a:rPr>
                <a:t>5 клас </a:t>
              </a:r>
              <a:endParaRPr lang="en-US" altLang="ru-RU" sz="2400" b="1" dirty="0">
                <a:solidFill>
                  <a:schemeClr val="tx2">
                    <a:lumMod val="75000"/>
                  </a:schemeClr>
                </a:solidFill>
                <a:cs typeface="Arial" charset="0"/>
              </a:endParaRPr>
            </a:p>
            <a:p>
              <a:pPr algn="ctr">
                <a:spcBef>
                  <a:spcPct val="50000"/>
                </a:spcBef>
                <a:buClr>
                  <a:schemeClr val="tx1"/>
                </a:buClr>
              </a:pPr>
              <a:r>
                <a:rPr lang="en-US" altLang="ru-RU" b="1" dirty="0">
                  <a:solidFill>
                    <a:schemeClr val="tx2"/>
                  </a:solidFill>
                </a:rPr>
                <a:t>(</a:t>
              </a:r>
              <a:r>
                <a:rPr lang="uk-UA" altLang="ru-RU" b="1" dirty="0">
                  <a:solidFill>
                    <a:schemeClr val="tx2"/>
                  </a:solidFill>
                </a:rPr>
                <a:t>Н. від </a:t>
              </a:r>
              <a:r>
                <a:rPr lang="uk-UA" b="1" dirty="0">
                  <a:solidFill>
                    <a:schemeClr val="tx2"/>
                  </a:solidFill>
                </a:rPr>
                <a:t>07.06. 2017 № 804</a:t>
              </a:r>
              <a:r>
                <a:rPr lang="en-US" b="1" dirty="0">
                  <a:solidFill>
                    <a:schemeClr val="tx2"/>
                  </a:solidFill>
                </a:rPr>
                <a:t>)</a:t>
              </a:r>
              <a:endParaRPr lang="uk-UA" b="1" dirty="0">
                <a:solidFill>
                  <a:schemeClr val="tx2"/>
                </a:solidFill>
              </a:endParaRPr>
            </a:p>
            <a:p>
              <a:pPr algn="ctr">
                <a:spcBef>
                  <a:spcPct val="50000"/>
                </a:spcBef>
                <a:buClr>
                  <a:schemeClr val="tx1"/>
                </a:buClr>
              </a:pPr>
              <a:endParaRPr lang="uk-UA" altLang="ru-RU" sz="2400" b="1" dirty="0">
                <a:solidFill>
                  <a:schemeClr val="tx2">
                    <a:lumMod val="75000"/>
                  </a:schemeClr>
                </a:solidFill>
                <a:cs typeface="Arial" charset="0"/>
              </a:endParaRPr>
            </a:p>
          </p:txBody>
        </p:sp>
        <p:pic>
          <p:nvPicPr>
            <p:cNvPr id="7195" name="Picture 27" descr="1"/>
            <p:cNvPicPr>
              <a:picLocks noChangeAspect="1" noChangeArrowheads="1"/>
            </p:cNvPicPr>
            <p:nvPr/>
          </p:nvPicPr>
          <p:blipFill>
            <a:blip r:embed="rId3" cstate="print">
              <a:lum bright="-6000" contrast="2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606" t="64474" r="19473"/>
            <a:stretch>
              <a:fillRect/>
            </a:stretch>
          </p:blipFill>
          <p:spPr bwMode="auto">
            <a:xfrm>
              <a:off x="1727200" y="5146675"/>
              <a:ext cx="792163" cy="9493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199" name="Text Box 31"/>
            <p:cNvSpPr txBox="1">
              <a:spLocks noChangeArrowheads="1"/>
            </p:cNvSpPr>
            <p:nvPr/>
          </p:nvSpPr>
          <p:spPr bwMode="white">
            <a:xfrm>
              <a:off x="2068936" y="5283201"/>
              <a:ext cx="385338" cy="10598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altLang="ru-RU" sz="2400" b="1" dirty="0">
                <a:solidFill>
                  <a:schemeClr val="tx2">
                    <a:lumMod val="75000"/>
                  </a:schemeClr>
                </a:solidFill>
                <a:cs typeface="Arial" charset="0"/>
              </a:endParaRPr>
            </a:p>
          </p:txBody>
        </p:sp>
      </p:grpSp>
      <p:grpSp>
        <p:nvGrpSpPr>
          <p:cNvPr id="5" name="Группа 1"/>
          <p:cNvGrpSpPr/>
          <p:nvPr/>
        </p:nvGrpSpPr>
        <p:grpSpPr>
          <a:xfrm>
            <a:off x="179689" y="1194924"/>
            <a:ext cx="5696631" cy="1088558"/>
            <a:chOff x="1731963" y="2592388"/>
            <a:chExt cx="5696631" cy="1088558"/>
          </a:xfrm>
        </p:grpSpPr>
        <p:grpSp>
          <p:nvGrpSpPr>
            <p:cNvPr id="11" name="Group 18"/>
            <p:cNvGrpSpPr>
              <a:grpSpLocks/>
            </p:cNvGrpSpPr>
            <p:nvPr/>
          </p:nvGrpSpPr>
          <p:grpSpPr bwMode="auto">
            <a:xfrm>
              <a:off x="1927225" y="2597150"/>
              <a:ext cx="5311775" cy="688975"/>
              <a:chOff x="720" y="1392"/>
              <a:chExt cx="4058" cy="480"/>
            </a:xfrm>
          </p:grpSpPr>
          <p:sp>
            <p:nvSpPr>
              <p:cNvPr id="7187" name="AutoShape 19"/>
              <p:cNvSpPr>
                <a:spLocks noChangeArrowheads="1"/>
              </p:cNvSpPr>
              <p:nvPr/>
            </p:nvSpPr>
            <p:spPr bwMode="gray">
              <a:xfrm>
                <a:off x="720" y="1392"/>
                <a:ext cx="4058" cy="480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92157"/>
                      <a:invGamma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12" name="Group 20"/>
              <p:cNvGrpSpPr>
                <a:grpSpLocks/>
              </p:cNvGrpSpPr>
              <p:nvPr/>
            </p:nvGrpSpPr>
            <p:grpSpPr bwMode="auto">
              <a:xfrm>
                <a:off x="730" y="1407"/>
                <a:ext cx="4043" cy="444"/>
                <a:chOff x="744" y="1407"/>
                <a:chExt cx="3988" cy="444"/>
              </a:xfrm>
            </p:grpSpPr>
            <p:sp>
              <p:nvSpPr>
                <p:cNvPr id="7189" name="AutoShape 21"/>
                <p:cNvSpPr>
                  <a:spLocks noChangeArrowheads="1"/>
                </p:cNvSpPr>
                <p:nvPr/>
              </p:nvSpPr>
              <p:spPr bwMode="gray">
                <a:xfrm>
                  <a:off x="744" y="1736"/>
                  <a:ext cx="3988" cy="11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gamma/>
                        <a:tint val="0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7190" name="AutoShape 22"/>
                <p:cNvSpPr>
                  <a:spLocks noChangeArrowheads="1"/>
                </p:cNvSpPr>
                <p:nvPr/>
              </p:nvSpPr>
              <p:spPr bwMode="gray">
                <a:xfrm>
                  <a:off x="744" y="1407"/>
                  <a:ext cx="3988" cy="11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sp>
          <p:nvSpPr>
            <p:cNvPr id="7191" name="Text Box 23"/>
            <p:cNvSpPr txBox="1">
              <a:spLocks noChangeArrowheads="1"/>
            </p:cNvSpPr>
            <p:nvPr/>
          </p:nvSpPr>
          <p:spPr bwMode="white">
            <a:xfrm>
              <a:off x="2451866" y="2711450"/>
              <a:ext cx="4976728" cy="9694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292929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marL="457200" indent="-457200" algn="l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914400" indent="-457200" algn="l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371600" indent="-457200" algn="l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828800" indent="-457200" algn="l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286000" indent="-457200" algn="l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7432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32004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6576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41148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  <a:buClr>
                  <a:schemeClr val="tx1"/>
                </a:buClr>
              </a:pPr>
              <a:r>
                <a:rPr lang="uk-UA" altLang="ru-RU" b="1" dirty="0">
                  <a:solidFill>
                    <a:schemeClr val="tx2">
                      <a:lumMod val="75000"/>
                    </a:schemeClr>
                  </a:solidFill>
                  <a:cs typeface="Arial" charset="0"/>
                </a:rPr>
                <a:t>Географія. 6-9 </a:t>
              </a:r>
              <a:r>
                <a:rPr lang="uk-UA" altLang="ru-RU" b="1" dirty="0" err="1">
                  <a:solidFill>
                    <a:schemeClr val="tx2">
                      <a:lumMod val="75000"/>
                    </a:schemeClr>
                  </a:solidFill>
                  <a:cs typeface="Arial" charset="0"/>
                </a:rPr>
                <a:t>кл</a:t>
              </a:r>
              <a:r>
                <a:rPr lang="uk-UA" altLang="ru-RU" b="1" dirty="0">
                  <a:solidFill>
                    <a:schemeClr val="tx2">
                      <a:lumMod val="75000"/>
                    </a:schemeClr>
                  </a:solidFill>
                  <a:cs typeface="Arial" charset="0"/>
                </a:rPr>
                <a:t>. (</a:t>
              </a:r>
              <a:r>
                <a:rPr lang="uk-UA" altLang="ru-RU" b="1" dirty="0">
                  <a:solidFill>
                    <a:schemeClr val="tx2"/>
                  </a:solidFill>
                </a:rPr>
                <a:t>Н. від </a:t>
              </a:r>
              <a:r>
                <a:rPr lang="uk-UA" b="1" dirty="0">
                  <a:solidFill>
                    <a:schemeClr val="tx2"/>
                  </a:solidFill>
                </a:rPr>
                <a:t>07.06. 2017 № 804</a:t>
              </a:r>
              <a:r>
                <a:rPr lang="uk-UA" altLang="ru-RU" b="1" dirty="0">
                  <a:solidFill>
                    <a:schemeClr val="tx2"/>
                  </a:solidFill>
                  <a:cs typeface="Arial" charset="0"/>
                </a:rPr>
                <a:t> </a:t>
              </a:r>
              <a:endParaRPr lang="uk-UA" altLang="ru-RU" b="1" dirty="0">
                <a:solidFill>
                  <a:schemeClr val="tx2">
                    <a:lumMod val="75000"/>
                  </a:schemeClr>
                </a:solidFill>
                <a:cs typeface="Arial" charset="0"/>
              </a:endParaRPr>
            </a:p>
            <a:p>
              <a:pPr algn="ctr">
                <a:spcBef>
                  <a:spcPct val="50000"/>
                </a:spcBef>
                <a:buClr>
                  <a:schemeClr val="tx1"/>
                </a:buClr>
              </a:pPr>
              <a:endParaRPr lang="uk-UA" sz="1400" b="1" dirty="0">
                <a:solidFill>
                  <a:schemeClr val="tx2"/>
                </a:solidFill>
              </a:endParaRPr>
            </a:p>
          </p:txBody>
        </p:sp>
        <p:pic>
          <p:nvPicPr>
            <p:cNvPr id="7198" name="Picture 30" descr="1"/>
            <p:cNvPicPr>
              <a:picLocks noChangeAspect="1" noChangeArrowheads="1"/>
            </p:cNvPicPr>
            <p:nvPr/>
          </p:nvPicPr>
          <p:blipFill>
            <a:blip r:embed="rId3" cstate="print">
              <a:lum bright="-6000" contrast="2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606" t="64474" r="19473"/>
            <a:stretch>
              <a:fillRect/>
            </a:stretch>
          </p:blipFill>
          <p:spPr bwMode="auto">
            <a:xfrm>
              <a:off x="1731963" y="2592388"/>
              <a:ext cx="792162" cy="9493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200" name="Text Box 32"/>
            <p:cNvSpPr txBox="1">
              <a:spLocks noChangeArrowheads="1"/>
            </p:cNvSpPr>
            <p:nvPr/>
          </p:nvSpPr>
          <p:spPr bwMode="white">
            <a:xfrm>
              <a:off x="2052638" y="2689225"/>
              <a:ext cx="3810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ru-RU" sz="2400" b="1" dirty="0">
                  <a:solidFill>
                    <a:schemeClr val="tx2">
                      <a:lumMod val="75000"/>
                    </a:schemeClr>
                  </a:solidFill>
                  <a:cs typeface="Arial" charset="0"/>
                </a:rPr>
                <a:t>1</a:t>
              </a:r>
            </a:p>
          </p:txBody>
        </p:sp>
      </p:grpSp>
      <p:grpSp>
        <p:nvGrpSpPr>
          <p:cNvPr id="16" name="Группа 3"/>
          <p:cNvGrpSpPr/>
          <p:nvPr/>
        </p:nvGrpSpPr>
        <p:grpSpPr>
          <a:xfrm>
            <a:off x="3059832" y="2708920"/>
            <a:ext cx="5750148" cy="1989007"/>
            <a:chOff x="1743075" y="4300538"/>
            <a:chExt cx="5614405" cy="1774555"/>
          </a:xfrm>
        </p:grpSpPr>
        <p:grpSp>
          <p:nvGrpSpPr>
            <p:cNvPr id="17" name="Group 8"/>
            <p:cNvGrpSpPr>
              <a:grpSpLocks/>
            </p:cNvGrpSpPr>
            <p:nvPr/>
          </p:nvGrpSpPr>
          <p:grpSpPr bwMode="auto">
            <a:xfrm>
              <a:off x="1927225" y="4325938"/>
              <a:ext cx="5311775" cy="688975"/>
              <a:chOff x="720" y="1392"/>
              <a:chExt cx="4058" cy="480"/>
            </a:xfrm>
          </p:grpSpPr>
          <p:sp>
            <p:nvSpPr>
              <p:cNvPr id="7177" name="AutoShape 9"/>
              <p:cNvSpPr>
                <a:spLocks noChangeArrowheads="1"/>
              </p:cNvSpPr>
              <p:nvPr/>
            </p:nvSpPr>
            <p:spPr bwMode="gray">
              <a:xfrm>
                <a:off x="720" y="1392"/>
                <a:ext cx="4058" cy="480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chemeClr val="hlink"/>
                  </a:gs>
                  <a:gs pos="50000">
                    <a:schemeClr val="hlink">
                      <a:gamma/>
                      <a:shade val="92157"/>
                      <a:invGamma/>
                    </a:schemeClr>
                  </a:gs>
                  <a:gs pos="100000">
                    <a:schemeClr val="hlink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18" name="Group 10"/>
              <p:cNvGrpSpPr>
                <a:grpSpLocks/>
              </p:cNvGrpSpPr>
              <p:nvPr/>
            </p:nvGrpSpPr>
            <p:grpSpPr bwMode="auto">
              <a:xfrm>
                <a:off x="730" y="1407"/>
                <a:ext cx="4043" cy="444"/>
                <a:chOff x="744" y="1407"/>
                <a:chExt cx="3988" cy="444"/>
              </a:xfrm>
            </p:grpSpPr>
            <p:sp>
              <p:nvSpPr>
                <p:cNvPr id="7179" name="AutoShape 11"/>
                <p:cNvSpPr>
                  <a:spLocks noChangeArrowheads="1"/>
                </p:cNvSpPr>
                <p:nvPr/>
              </p:nvSpPr>
              <p:spPr bwMode="gray">
                <a:xfrm>
                  <a:off x="744" y="1736"/>
                  <a:ext cx="3988" cy="11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chemeClr val="hlink">
                        <a:alpha val="0"/>
                      </a:schemeClr>
                    </a:gs>
                    <a:gs pos="100000">
                      <a:schemeClr val="hlink">
                        <a:gamma/>
                        <a:tint val="0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7180" name="AutoShape 12"/>
                <p:cNvSpPr>
                  <a:spLocks noChangeArrowheads="1"/>
                </p:cNvSpPr>
                <p:nvPr/>
              </p:nvSpPr>
              <p:spPr bwMode="gray">
                <a:xfrm>
                  <a:off x="744" y="1407"/>
                  <a:ext cx="3988" cy="11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sp>
          <p:nvSpPr>
            <p:cNvPr id="7193" name="Text Box 25"/>
            <p:cNvSpPr txBox="1">
              <a:spLocks noChangeArrowheads="1"/>
            </p:cNvSpPr>
            <p:nvPr/>
          </p:nvSpPr>
          <p:spPr bwMode="white">
            <a:xfrm>
              <a:off x="2405063" y="4427538"/>
              <a:ext cx="4952417" cy="16475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292929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marL="457200" indent="-457200" algn="l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914400" indent="-457200" algn="l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371600" indent="-457200" algn="l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828800" indent="-457200" algn="l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286000" indent="-457200" algn="l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7432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32004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6576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41148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  <a:buClr>
                  <a:schemeClr val="tx1"/>
                </a:buClr>
              </a:pPr>
              <a:r>
                <a:rPr lang="uk-UA" altLang="ru-RU" sz="2400" b="1" dirty="0">
                  <a:solidFill>
                    <a:schemeClr val="tx2">
                      <a:lumMod val="75000"/>
                    </a:schemeClr>
                  </a:solidFill>
                  <a:cs typeface="Arial" charset="0"/>
                </a:rPr>
                <a:t>Географія 10 - 11 кл.</a:t>
              </a:r>
              <a:endParaRPr lang="en-US" altLang="ru-RU" sz="2400" b="1" dirty="0">
                <a:solidFill>
                  <a:schemeClr val="tx2">
                    <a:lumMod val="75000"/>
                  </a:schemeClr>
                </a:solidFill>
                <a:cs typeface="Arial" charset="0"/>
              </a:endParaRPr>
            </a:p>
            <a:p>
              <a:pPr algn="ctr">
                <a:spcBef>
                  <a:spcPct val="50000"/>
                </a:spcBef>
                <a:buClr>
                  <a:schemeClr val="tx1"/>
                </a:buClr>
              </a:pPr>
              <a:r>
                <a:rPr lang="uk-UA" altLang="ru-RU" b="1" dirty="0">
                  <a:solidFill>
                    <a:schemeClr val="tx2">
                      <a:lumMod val="75000"/>
                    </a:schemeClr>
                  </a:solidFill>
                  <a:cs typeface="Arial" charset="0"/>
                </a:rPr>
                <a:t> (</a:t>
              </a:r>
              <a:r>
                <a:rPr lang="uk-UA" altLang="ru-RU" b="1" dirty="0">
                  <a:solidFill>
                    <a:schemeClr val="tx2"/>
                  </a:solidFill>
                </a:rPr>
                <a:t>Н. від 23</a:t>
              </a:r>
              <a:r>
                <a:rPr lang="uk-UA" b="1" dirty="0">
                  <a:solidFill>
                    <a:schemeClr val="tx2"/>
                  </a:solidFill>
                </a:rPr>
                <a:t>.10. 2017 № 1407).</a:t>
              </a:r>
            </a:p>
            <a:p>
              <a:pPr algn="ctr">
                <a:spcBef>
                  <a:spcPct val="50000"/>
                </a:spcBef>
                <a:buClr>
                  <a:schemeClr val="tx1"/>
                </a:buClr>
              </a:pPr>
              <a:endParaRPr lang="uk-UA" altLang="ru-RU" b="1" dirty="0">
                <a:solidFill>
                  <a:schemeClr val="tx2">
                    <a:lumMod val="75000"/>
                  </a:schemeClr>
                </a:solidFill>
                <a:cs typeface="Arial" charset="0"/>
              </a:endParaRPr>
            </a:p>
            <a:p>
              <a:pPr algn="ctr">
                <a:spcBef>
                  <a:spcPct val="50000"/>
                </a:spcBef>
                <a:buClr>
                  <a:schemeClr val="tx1"/>
                </a:buClr>
              </a:pPr>
              <a:r>
                <a:rPr lang="uk-UA" altLang="ru-RU" sz="2400" b="1" dirty="0">
                  <a:solidFill>
                    <a:schemeClr val="tx2">
                      <a:lumMod val="75000"/>
                    </a:schemeClr>
                  </a:solidFill>
                  <a:cs typeface="Arial" charset="0"/>
                </a:rPr>
                <a:t> </a:t>
              </a:r>
              <a:endParaRPr lang="en-US" altLang="ru-RU" sz="2400" b="1" dirty="0">
                <a:solidFill>
                  <a:schemeClr val="tx2">
                    <a:lumMod val="75000"/>
                  </a:schemeClr>
                </a:solidFill>
                <a:cs typeface="Arial" charset="0"/>
              </a:endParaRPr>
            </a:p>
          </p:txBody>
        </p:sp>
        <p:pic>
          <p:nvPicPr>
            <p:cNvPr id="7196" name="Picture 28" descr="1"/>
            <p:cNvPicPr>
              <a:picLocks noChangeAspect="1" noChangeArrowheads="1"/>
            </p:cNvPicPr>
            <p:nvPr/>
          </p:nvPicPr>
          <p:blipFill>
            <a:blip r:embed="rId3" cstate="print">
              <a:lum bright="-6000" contrast="2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606" t="64474" r="19473"/>
            <a:stretch>
              <a:fillRect/>
            </a:stretch>
          </p:blipFill>
          <p:spPr bwMode="auto">
            <a:xfrm>
              <a:off x="1743075" y="4300538"/>
              <a:ext cx="792163" cy="9493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202" name="Text Box 34"/>
            <p:cNvSpPr txBox="1">
              <a:spLocks noChangeArrowheads="1"/>
            </p:cNvSpPr>
            <p:nvPr/>
          </p:nvSpPr>
          <p:spPr bwMode="white">
            <a:xfrm>
              <a:off x="2065338" y="4435475"/>
              <a:ext cx="381000" cy="4118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altLang="ru-RU" sz="2400" b="1" dirty="0">
                <a:solidFill>
                  <a:schemeClr val="tx2">
                    <a:lumMod val="75000"/>
                  </a:schemeClr>
                </a:solidFill>
                <a:cs typeface="Arial" charset="0"/>
              </a:endParaRPr>
            </a:p>
          </p:txBody>
        </p:sp>
      </p:grpSp>
      <p:sp>
        <p:nvSpPr>
          <p:cNvPr id="38" name="Скругленный прямоугольник 37"/>
          <p:cNvSpPr/>
          <p:nvPr/>
        </p:nvSpPr>
        <p:spPr bwMode="auto">
          <a:xfrm>
            <a:off x="179512" y="6539759"/>
            <a:ext cx="1747712" cy="129601"/>
          </a:xfrm>
          <a:prstGeom prst="roundRect">
            <a:avLst/>
          </a:prstGeom>
          <a:solidFill>
            <a:srgbClr val="357DA9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7" name="Рисунок 6">
            <a:hlinkClick r:id="rId4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1268760"/>
            <a:ext cx="1654784" cy="12410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hlinkClick r:id="rId6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852936"/>
            <a:ext cx="1676887" cy="11118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hlinkClick r:id="rId8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725144"/>
            <a:ext cx="1272046" cy="1332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" name="Прямокутник 21"/>
          <p:cNvSpPr/>
          <p:nvPr/>
        </p:nvSpPr>
        <p:spPr>
          <a:xfrm>
            <a:off x="5282490" y="2860401"/>
            <a:ext cx="33427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chemeClr val="tx1"/>
              </a:buClr>
            </a:pPr>
            <a:endParaRPr lang="uk-UA" altLang="ru-RU" b="1" dirty="0">
              <a:solidFill>
                <a:schemeClr val="tx2"/>
              </a:solidFill>
              <a:cs typeface="Arial" charset="0"/>
            </a:endParaRPr>
          </a:p>
        </p:txBody>
      </p:sp>
      <p:grpSp>
        <p:nvGrpSpPr>
          <p:cNvPr id="44" name="Группа 1"/>
          <p:cNvGrpSpPr/>
          <p:nvPr/>
        </p:nvGrpSpPr>
        <p:grpSpPr>
          <a:xfrm>
            <a:off x="251520" y="1052736"/>
            <a:ext cx="5696631" cy="1319392"/>
            <a:chOff x="1731963" y="2592388"/>
            <a:chExt cx="5696631" cy="1319392"/>
          </a:xfrm>
        </p:grpSpPr>
        <p:grpSp>
          <p:nvGrpSpPr>
            <p:cNvPr id="45" name="Group 18"/>
            <p:cNvGrpSpPr>
              <a:grpSpLocks/>
            </p:cNvGrpSpPr>
            <p:nvPr/>
          </p:nvGrpSpPr>
          <p:grpSpPr bwMode="auto">
            <a:xfrm>
              <a:off x="1927225" y="2597149"/>
              <a:ext cx="5311775" cy="688975"/>
              <a:chOff x="720" y="1392"/>
              <a:chExt cx="4058" cy="480"/>
            </a:xfrm>
          </p:grpSpPr>
          <p:sp>
            <p:nvSpPr>
              <p:cNvPr id="49" name="AutoShape 19"/>
              <p:cNvSpPr>
                <a:spLocks noChangeArrowheads="1"/>
              </p:cNvSpPr>
              <p:nvPr/>
            </p:nvSpPr>
            <p:spPr bwMode="gray">
              <a:xfrm>
                <a:off x="720" y="1392"/>
                <a:ext cx="4058" cy="480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92157"/>
                      <a:invGamma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50" name="Group 20"/>
              <p:cNvGrpSpPr>
                <a:grpSpLocks/>
              </p:cNvGrpSpPr>
              <p:nvPr/>
            </p:nvGrpSpPr>
            <p:grpSpPr bwMode="auto">
              <a:xfrm>
                <a:off x="730" y="1407"/>
                <a:ext cx="4043" cy="214"/>
                <a:chOff x="744" y="1407"/>
                <a:chExt cx="3988" cy="214"/>
              </a:xfrm>
            </p:grpSpPr>
            <p:sp>
              <p:nvSpPr>
                <p:cNvPr id="51" name="AutoShape 21"/>
                <p:cNvSpPr>
                  <a:spLocks noChangeArrowheads="1"/>
                </p:cNvSpPr>
                <p:nvPr/>
              </p:nvSpPr>
              <p:spPr bwMode="gray">
                <a:xfrm>
                  <a:off x="744" y="1589"/>
                  <a:ext cx="3988" cy="32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gamma/>
                        <a:tint val="0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" name="AutoShape 22"/>
                <p:cNvSpPr>
                  <a:spLocks noChangeArrowheads="1"/>
                </p:cNvSpPr>
                <p:nvPr/>
              </p:nvSpPr>
              <p:spPr bwMode="gray">
                <a:xfrm>
                  <a:off x="744" y="1407"/>
                  <a:ext cx="3988" cy="11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sp>
          <p:nvSpPr>
            <p:cNvPr id="46" name="Text Box 23"/>
            <p:cNvSpPr txBox="1">
              <a:spLocks noChangeArrowheads="1"/>
            </p:cNvSpPr>
            <p:nvPr/>
          </p:nvSpPr>
          <p:spPr bwMode="white">
            <a:xfrm>
              <a:off x="2452043" y="2711451"/>
              <a:ext cx="4976551" cy="12003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292929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marL="457200" indent="-457200" algn="l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914400" indent="-457200" algn="l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371600" indent="-457200" algn="l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828800" indent="-457200" algn="l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286000" indent="-457200" algn="l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7432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32004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6576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41148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  <a:buClr>
                  <a:schemeClr val="tx1"/>
                </a:buClr>
              </a:pPr>
              <a:r>
                <a:rPr lang="uk-UA" altLang="ru-RU" sz="2400" b="1" dirty="0">
                  <a:solidFill>
                    <a:schemeClr val="tx2">
                      <a:lumMod val="75000"/>
                    </a:schemeClr>
                  </a:solidFill>
                  <a:cs typeface="Arial" charset="0"/>
                </a:rPr>
                <a:t>Географія. 6-9 кл.</a:t>
              </a:r>
              <a:endParaRPr lang="en-US" altLang="ru-RU" sz="2400" b="1" dirty="0">
                <a:solidFill>
                  <a:schemeClr val="tx2">
                    <a:lumMod val="75000"/>
                  </a:schemeClr>
                </a:solidFill>
                <a:cs typeface="Arial" charset="0"/>
              </a:endParaRPr>
            </a:p>
            <a:p>
              <a:pPr algn="ctr">
                <a:spcBef>
                  <a:spcPct val="50000"/>
                </a:spcBef>
                <a:buClr>
                  <a:schemeClr val="tx1"/>
                </a:buClr>
              </a:pPr>
              <a:r>
                <a:rPr lang="uk-UA" altLang="ru-RU" b="1" dirty="0">
                  <a:solidFill>
                    <a:schemeClr val="tx2">
                      <a:lumMod val="75000"/>
                    </a:schemeClr>
                  </a:solidFill>
                  <a:cs typeface="Arial" charset="0"/>
                </a:rPr>
                <a:t> (</a:t>
              </a:r>
              <a:r>
                <a:rPr lang="uk-UA" altLang="ru-RU" b="1" dirty="0">
                  <a:solidFill>
                    <a:schemeClr val="tx2"/>
                  </a:solidFill>
                </a:rPr>
                <a:t>Н. від </a:t>
              </a:r>
              <a:r>
                <a:rPr lang="uk-UA" b="1" dirty="0">
                  <a:solidFill>
                    <a:schemeClr val="tx2"/>
                  </a:solidFill>
                </a:rPr>
                <a:t>07.06. 2017 № 804</a:t>
              </a:r>
              <a:r>
                <a:rPr lang="en-US" b="1" dirty="0">
                  <a:solidFill>
                    <a:schemeClr val="tx2"/>
                  </a:solidFill>
                </a:rPr>
                <a:t>)</a:t>
              </a:r>
              <a:endParaRPr lang="uk-UA" b="1" dirty="0">
                <a:solidFill>
                  <a:schemeClr val="tx2"/>
                </a:solidFill>
              </a:endParaRPr>
            </a:p>
            <a:p>
              <a:pPr algn="ctr">
                <a:spcBef>
                  <a:spcPct val="50000"/>
                </a:spcBef>
                <a:buClr>
                  <a:schemeClr val="tx1"/>
                </a:buClr>
              </a:pPr>
              <a:endParaRPr lang="uk-UA" sz="1400" b="1" dirty="0">
                <a:solidFill>
                  <a:schemeClr val="tx2"/>
                </a:solidFill>
              </a:endParaRPr>
            </a:p>
          </p:txBody>
        </p:sp>
        <p:pic>
          <p:nvPicPr>
            <p:cNvPr id="47" name="Picture 30" descr="1"/>
            <p:cNvPicPr>
              <a:picLocks noChangeAspect="1" noChangeArrowheads="1"/>
            </p:cNvPicPr>
            <p:nvPr/>
          </p:nvPicPr>
          <p:blipFill>
            <a:blip r:embed="rId3" cstate="print">
              <a:lum bright="-6000" contrast="2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606" t="64474" r="19473"/>
            <a:stretch>
              <a:fillRect/>
            </a:stretch>
          </p:blipFill>
          <p:spPr bwMode="auto">
            <a:xfrm>
              <a:off x="1731963" y="2592388"/>
              <a:ext cx="792162" cy="9493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8" name="Text Box 32"/>
            <p:cNvSpPr txBox="1">
              <a:spLocks noChangeArrowheads="1"/>
            </p:cNvSpPr>
            <p:nvPr/>
          </p:nvSpPr>
          <p:spPr bwMode="white">
            <a:xfrm>
              <a:off x="2052638" y="2689225"/>
              <a:ext cx="3810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altLang="ru-RU" sz="2400" b="1" dirty="0">
                <a:solidFill>
                  <a:schemeClr val="tx2">
                    <a:lumMod val="75000"/>
                  </a:schemeClr>
                </a:solidFill>
                <a:cs typeface="Arial" charset="0"/>
              </a:endParaRPr>
            </a:p>
          </p:txBody>
        </p:sp>
      </p:grpSp>
      <p:grpSp>
        <p:nvGrpSpPr>
          <p:cNvPr id="53" name="Группа 1">
            <a:extLst>
              <a:ext uri="{FF2B5EF4-FFF2-40B4-BE49-F238E27FC236}">
                <a16:creationId xmlns:a16="http://schemas.microsoft.com/office/drawing/2014/main" id="{7C2EF88E-2B0B-4A54-8970-4E95F03AEEA2}"/>
              </a:ext>
            </a:extLst>
          </p:cNvPr>
          <p:cNvGrpSpPr/>
          <p:nvPr/>
        </p:nvGrpSpPr>
        <p:grpSpPr>
          <a:xfrm>
            <a:off x="211516" y="1033755"/>
            <a:ext cx="5696631" cy="1319392"/>
            <a:chOff x="1731963" y="2592388"/>
            <a:chExt cx="5696631" cy="1319392"/>
          </a:xfrm>
        </p:grpSpPr>
        <p:grpSp>
          <p:nvGrpSpPr>
            <p:cNvPr id="54" name="Group 18">
              <a:extLst>
                <a:ext uri="{FF2B5EF4-FFF2-40B4-BE49-F238E27FC236}">
                  <a16:creationId xmlns:a16="http://schemas.microsoft.com/office/drawing/2014/main" id="{147A3828-72A3-4584-A6F3-362E297DB47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27225" y="2597149"/>
              <a:ext cx="5311775" cy="688975"/>
              <a:chOff x="720" y="1392"/>
              <a:chExt cx="4058" cy="480"/>
            </a:xfrm>
          </p:grpSpPr>
          <p:sp>
            <p:nvSpPr>
              <p:cNvPr id="58" name="AutoShape 19">
                <a:extLst>
                  <a:ext uri="{FF2B5EF4-FFF2-40B4-BE49-F238E27FC236}">
                    <a16:creationId xmlns:a16="http://schemas.microsoft.com/office/drawing/2014/main" id="{AC06FF11-8A9B-4C3C-A541-CF85D7FB1DBE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720" y="1392"/>
                <a:ext cx="4058" cy="480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92157"/>
                      <a:invGamma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59" name="Group 20">
                <a:extLst>
                  <a:ext uri="{FF2B5EF4-FFF2-40B4-BE49-F238E27FC236}">
                    <a16:creationId xmlns:a16="http://schemas.microsoft.com/office/drawing/2014/main" id="{B2FA7399-B953-4C28-9F82-B362AC2DAED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30" y="1407"/>
                <a:ext cx="4043" cy="214"/>
                <a:chOff x="744" y="1407"/>
                <a:chExt cx="3988" cy="214"/>
              </a:xfrm>
            </p:grpSpPr>
            <p:sp>
              <p:nvSpPr>
                <p:cNvPr id="60" name="AutoShape 21">
                  <a:extLst>
                    <a:ext uri="{FF2B5EF4-FFF2-40B4-BE49-F238E27FC236}">
                      <a16:creationId xmlns:a16="http://schemas.microsoft.com/office/drawing/2014/main" id="{5484161D-E35E-4D7F-8D09-8A9F9446B91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744" y="1589"/>
                  <a:ext cx="3988" cy="32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gamma/>
                        <a:tint val="0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1" name="AutoShape 22">
                  <a:extLst>
                    <a:ext uri="{FF2B5EF4-FFF2-40B4-BE49-F238E27FC236}">
                      <a16:creationId xmlns:a16="http://schemas.microsoft.com/office/drawing/2014/main" id="{CE15149A-50F5-4299-BC0D-11B9D0A4F39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744" y="1407"/>
                  <a:ext cx="3988" cy="11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sp>
          <p:nvSpPr>
            <p:cNvPr id="55" name="Text Box 23">
              <a:extLst>
                <a:ext uri="{FF2B5EF4-FFF2-40B4-BE49-F238E27FC236}">
                  <a16:creationId xmlns:a16="http://schemas.microsoft.com/office/drawing/2014/main" id="{887F7114-BD3B-476D-B3FF-0A9D0F730EA3}"/>
                </a:ext>
              </a:extLst>
            </p:cNvPr>
            <p:cNvSpPr txBox="1">
              <a:spLocks noChangeArrowheads="1"/>
            </p:cNvSpPr>
            <p:nvPr/>
          </p:nvSpPr>
          <p:spPr bwMode="white">
            <a:xfrm>
              <a:off x="2452043" y="2711451"/>
              <a:ext cx="4976551" cy="12003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292929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marL="457200" indent="-457200" algn="l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914400" indent="-457200" algn="l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371600" indent="-457200" algn="l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828800" indent="-457200" algn="l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286000" indent="-457200" algn="l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7432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32004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6576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41148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  <a:buClr>
                  <a:schemeClr val="tx1"/>
                </a:buClr>
              </a:pPr>
              <a:r>
                <a:rPr lang="uk-UA" altLang="ru-RU" sz="2400" b="1" dirty="0">
                  <a:solidFill>
                    <a:schemeClr val="tx2">
                      <a:lumMod val="75000"/>
                    </a:schemeClr>
                  </a:solidFill>
                  <a:cs typeface="Arial" charset="0"/>
                </a:rPr>
                <a:t>Географія. 6-9 кл.</a:t>
              </a:r>
              <a:endParaRPr lang="en-US" altLang="ru-RU" sz="2400" b="1" dirty="0">
                <a:solidFill>
                  <a:schemeClr val="tx2">
                    <a:lumMod val="75000"/>
                  </a:schemeClr>
                </a:solidFill>
                <a:cs typeface="Arial" charset="0"/>
              </a:endParaRPr>
            </a:p>
            <a:p>
              <a:pPr algn="ctr">
                <a:spcBef>
                  <a:spcPct val="50000"/>
                </a:spcBef>
                <a:buClr>
                  <a:schemeClr val="tx1"/>
                </a:buClr>
              </a:pPr>
              <a:r>
                <a:rPr lang="uk-UA" altLang="ru-RU" b="1" dirty="0">
                  <a:solidFill>
                    <a:schemeClr val="tx2">
                      <a:lumMod val="75000"/>
                    </a:schemeClr>
                  </a:solidFill>
                  <a:cs typeface="Arial" charset="0"/>
                </a:rPr>
                <a:t> (</a:t>
              </a:r>
              <a:r>
                <a:rPr lang="uk-UA" altLang="ru-RU" b="1" dirty="0">
                  <a:solidFill>
                    <a:schemeClr val="tx2"/>
                  </a:solidFill>
                </a:rPr>
                <a:t>Н. від </a:t>
              </a:r>
              <a:r>
                <a:rPr lang="uk-UA" b="1" dirty="0">
                  <a:solidFill>
                    <a:schemeClr val="tx2"/>
                  </a:solidFill>
                </a:rPr>
                <a:t>07.06. 2017 № 804</a:t>
              </a:r>
              <a:r>
                <a:rPr lang="en-US" b="1" dirty="0">
                  <a:solidFill>
                    <a:schemeClr val="tx2"/>
                  </a:solidFill>
                </a:rPr>
                <a:t>)</a:t>
              </a:r>
              <a:endParaRPr lang="uk-UA" b="1" dirty="0">
                <a:solidFill>
                  <a:schemeClr val="tx2"/>
                </a:solidFill>
              </a:endParaRPr>
            </a:p>
            <a:p>
              <a:pPr algn="ctr">
                <a:spcBef>
                  <a:spcPct val="50000"/>
                </a:spcBef>
                <a:buClr>
                  <a:schemeClr val="tx1"/>
                </a:buClr>
              </a:pPr>
              <a:endParaRPr lang="uk-UA" sz="1400" b="1" dirty="0">
                <a:solidFill>
                  <a:schemeClr val="tx2"/>
                </a:solidFill>
              </a:endParaRPr>
            </a:p>
          </p:txBody>
        </p:sp>
        <p:pic>
          <p:nvPicPr>
            <p:cNvPr id="56" name="Picture 30" descr="1">
              <a:extLst>
                <a:ext uri="{FF2B5EF4-FFF2-40B4-BE49-F238E27FC236}">
                  <a16:creationId xmlns:a16="http://schemas.microsoft.com/office/drawing/2014/main" id="{AD807264-34B7-453F-9320-075BB6414ED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lum bright="-6000" contrast="2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606" t="64474" r="19473"/>
            <a:stretch>
              <a:fillRect/>
            </a:stretch>
          </p:blipFill>
          <p:spPr bwMode="auto">
            <a:xfrm>
              <a:off x="1731963" y="2592388"/>
              <a:ext cx="792162" cy="9493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7" name="Text Box 32">
              <a:extLst>
                <a:ext uri="{FF2B5EF4-FFF2-40B4-BE49-F238E27FC236}">
                  <a16:creationId xmlns:a16="http://schemas.microsoft.com/office/drawing/2014/main" id="{3B7E6BBC-2B24-4464-B0EC-D2DBC918371C}"/>
                </a:ext>
              </a:extLst>
            </p:cNvPr>
            <p:cNvSpPr txBox="1">
              <a:spLocks noChangeArrowheads="1"/>
            </p:cNvSpPr>
            <p:nvPr/>
          </p:nvSpPr>
          <p:spPr bwMode="white">
            <a:xfrm>
              <a:off x="2052638" y="2689225"/>
              <a:ext cx="3810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altLang="ru-RU" sz="2400" b="1" dirty="0">
                <a:solidFill>
                  <a:schemeClr val="tx2">
                    <a:lumMod val="75000"/>
                  </a:schemeClr>
                </a:solidFill>
                <a:cs typeface="Arial" charset="0"/>
              </a:endParaRPr>
            </a:p>
          </p:txBody>
        </p:sp>
      </p:grp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"/>
            <a:ext cx="6477000" cy="1196752"/>
          </a:xfrm>
        </p:spPr>
        <p:txBody>
          <a:bodyPr/>
          <a:lstStyle/>
          <a:p>
            <a:pPr algn="ctr"/>
            <a:r>
              <a:rPr lang="ru-RU" sz="1600" dirty="0" err="1"/>
              <a:t>Перелік</a:t>
            </a:r>
            <a:r>
              <a:rPr lang="ru-RU" sz="1600" dirty="0"/>
              <a:t> </a:t>
            </a:r>
            <a:r>
              <a:rPr lang="ru-RU" sz="1600" dirty="0" err="1"/>
              <a:t>навчальних</a:t>
            </a:r>
            <a:r>
              <a:rPr lang="ru-RU" sz="1600" dirty="0"/>
              <a:t> </a:t>
            </a:r>
            <a:r>
              <a:rPr lang="ru-RU" sz="1600" dirty="0" err="1"/>
              <a:t>програм</a:t>
            </a:r>
            <a:br>
              <a:rPr lang="ru-RU" sz="1600" dirty="0"/>
            </a:br>
            <a:r>
              <a:rPr lang="ru-RU" sz="1600" dirty="0"/>
              <a:t>з </a:t>
            </a:r>
            <a:r>
              <a:rPr lang="ru-RU" sz="1600" dirty="0" err="1"/>
              <a:t>географії</a:t>
            </a:r>
            <a:r>
              <a:rPr lang="ru-RU" sz="1600" dirty="0"/>
              <a:t>, </a:t>
            </a:r>
            <a:r>
              <a:rPr lang="ru-RU" sz="1600" dirty="0" err="1"/>
              <a:t>рекомендованих</a:t>
            </a:r>
            <a:r>
              <a:rPr lang="ru-RU" sz="1600" dirty="0"/>
              <a:t> МОН </a:t>
            </a:r>
            <a:r>
              <a:rPr lang="ru-RU" sz="1600" dirty="0" err="1"/>
              <a:t>України</a:t>
            </a:r>
            <a:r>
              <a:rPr lang="ru-RU" sz="1600" dirty="0"/>
              <a:t>,</a:t>
            </a:r>
            <a:br>
              <a:rPr lang="ru-RU" sz="1600" dirty="0"/>
            </a:br>
            <a:r>
              <a:rPr lang="ru-RU" sz="1600" dirty="0"/>
              <a:t>для </a:t>
            </a:r>
            <a:r>
              <a:rPr lang="ru-RU" sz="1600" dirty="0" err="1"/>
              <a:t>реалізації</a:t>
            </a:r>
            <a:r>
              <a:rPr lang="ru-RU" sz="1600" dirty="0"/>
              <a:t> </a:t>
            </a:r>
            <a:r>
              <a:rPr lang="ru-RU" sz="1600" dirty="0" err="1"/>
              <a:t>варіативної</a:t>
            </a:r>
            <a:r>
              <a:rPr lang="ru-RU" sz="1600" dirty="0"/>
              <a:t> </a:t>
            </a:r>
            <a:r>
              <a:rPr lang="ru-RU" sz="1600" dirty="0" err="1"/>
              <a:t>складової</a:t>
            </a:r>
            <a:r>
              <a:rPr lang="ru-RU" sz="1600" dirty="0"/>
              <a:t> </a:t>
            </a:r>
            <a:r>
              <a:rPr lang="ru-RU" sz="1600" dirty="0" err="1"/>
              <a:t>навчальних</a:t>
            </a:r>
            <a:r>
              <a:rPr lang="ru-RU" sz="1600" dirty="0"/>
              <a:t> </a:t>
            </a:r>
            <a:r>
              <a:rPr lang="ru-RU" sz="1600" dirty="0" err="1"/>
              <a:t>планів</a:t>
            </a:r>
            <a:endParaRPr lang="ru-RU" sz="1600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251520" y="1052736"/>
            <a:ext cx="8712968" cy="5616623"/>
          </a:xfrm>
        </p:spPr>
        <p:txBody>
          <a:bodyPr/>
          <a:lstStyle/>
          <a:p>
            <a:r>
              <a:rPr lang="ru-RU" sz="1600" dirty="0" err="1"/>
              <a:t>Навчальна</a:t>
            </a:r>
            <a:r>
              <a:rPr lang="ru-RU" sz="1600" dirty="0"/>
              <a:t> </a:t>
            </a:r>
            <a:r>
              <a:rPr lang="ru-RU" sz="1600" dirty="0" err="1"/>
              <a:t>програма</a:t>
            </a:r>
            <a:r>
              <a:rPr lang="ru-RU" sz="1600" dirty="0"/>
              <a:t> курсу за </a:t>
            </a:r>
            <a:r>
              <a:rPr lang="ru-RU" sz="1600" dirty="0" err="1"/>
              <a:t>вибором</a:t>
            </a:r>
            <a:r>
              <a:rPr lang="ru-RU" sz="1600" dirty="0"/>
              <a:t> </a:t>
            </a:r>
            <a:r>
              <a:rPr lang="ru-RU" sz="1600" dirty="0" err="1"/>
              <a:t>регіонального</a:t>
            </a:r>
            <a:r>
              <a:rPr lang="ru-RU" sz="1600" dirty="0"/>
              <a:t> </a:t>
            </a:r>
            <a:r>
              <a:rPr lang="ru-RU" sz="1600" dirty="0" err="1"/>
              <a:t>змісту</a:t>
            </a:r>
            <a:r>
              <a:rPr lang="ru-RU" sz="1600" dirty="0"/>
              <a:t> «</a:t>
            </a:r>
            <a:r>
              <a:rPr lang="ru-RU" sz="1600" dirty="0" err="1"/>
              <a:t>Київщинознавство</a:t>
            </a:r>
            <a:r>
              <a:rPr lang="ru-RU" sz="1600" dirty="0"/>
              <a:t>.» 1-11 </a:t>
            </a:r>
            <a:r>
              <a:rPr lang="ru-RU" sz="1600" dirty="0" err="1"/>
              <a:t>класи</a:t>
            </a:r>
            <a:r>
              <a:rPr lang="ru-RU" sz="1600" dirty="0"/>
              <a:t> (</a:t>
            </a:r>
            <a:r>
              <a:rPr lang="ru-RU" sz="1600" dirty="0" err="1"/>
              <a:t>укладачі</a:t>
            </a:r>
            <a:r>
              <a:rPr lang="ru-RU" sz="1600" dirty="0"/>
              <a:t> Довгань А.І., </a:t>
            </a:r>
            <a:r>
              <a:rPr lang="ru-RU" sz="1600" dirty="0" err="1"/>
              <a:t>Совенко</a:t>
            </a:r>
            <a:r>
              <a:rPr lang="ru-RU" sz="1600" dirty="0"/>
              <a:t> В.В., Гудима В.М., </a:t>
            </a:r>
            <a:r>
              <a:rPr lang="ru-RU" sz="1600" dirty="0" err="1"/>
              <a:t>Надтока</a:t>
            </a:r>
            <a:r>
              <a:rPr lang="ru-RU" sz="1600" dirty="0"/>
              <a:t> О.Ф., Яценко В.С.) 1-11 КНЗ КОР «КОІПОПК Лист ІІТЗО </a:t>
            </a:r>
            <a:r>
              <a:rPr lang="ru-RU" sz="1600" dirty="0" err="1"/>
              <a:t>від</a:t>
            </a:r>
            <a:r>
              <a:rPr lang="ru-RU" sz="1600" dirty="0"/>
              <a:t> 02.06.2014 № 14.1 /12-Г- 811 </a:t>
            </a:r>
            <a:endParaRPr lang="en-US" sz="1600" dirty="0"/>
          </a:p>
          <a:p>
            <a:r>
              <a:rPr lang="ru-RU" sz="1600" dirty="0" err="1"/>
              <a:t>Збірник</a:t>
            </a:r>
            <a:r>
              <a:rPr lang="ru-RU" sz="1600" dirty="0"/>
              <a:t> </a:t>
            </a:r>
            <a:r>
              <a:rPr lang="ru-RU" sz="1600" dirty="0" err="1"/>
              <a:t>програм</a:t>
            </a:r>
            <a:r>
              <a:rPr lang="ru-RU" sz="1600" dirty="0"/>
              <a:t> </a:t>
            </a:r>
            <a:r>
              <a:rPr lang="ru-RU" sz="1600" dirty="0" err="1"/>
              <a:t>курсів</a:t>
            </a:r>
            <a:r>
              <a:rPr lang="ru-RU" sz="1600" dirty="0"/>
              <a:t> за </a:t>
            </a:r>
            <a:r>
              <a:rPr lang="ru-RU" sz="1600" dirty="0" err="1"/>
              <a:t>вибором</a:t>
            </a:r>
            <a:r>
              <a:rPr lang="ru-RU" sz="1600" dirty="0"/>
              <a:t> та </a:t>
            </a:r>
            <a:r>
              <a:rPr lang="ru-RU" sz="1600" dirty="0" err="1"/>
              <a:t>факультативів</a:t>
            </a:r>
            <a:r>
              <a:rPr lang="ru-RU" sz="1600" dirty="0"/>
              <a:t> «</a:t>
            </a:r>
            <a:r>
              <a:rPr lang="ru-RU" sz="1600" dirty="0" err="1"/>
              <a:t>Географія</a:t>
            </a:r>
            <a:r>
              <a:rPr lang="ru-RU" sz="1600" dirty="0"/>
              <a:t>» у 2-х </a:t>
            </a:r>
            <a:r>
              <a:rPr lang="ru-RU" sz="1600" dirty="0" err="1"/>
              <a:t>частинах</a:t>
            </a:r>
            <a:r>
              <a:rPr lang="ru-RU" sz="1600" dirty="0"/>
              <a:t> (</a:t>
            </a:r>
            <a:r>
              <a:rPr lang="ru-RU" sz="1600" dirty="0" err="1"/>
              <a:t>упорядник</a:t>
            </a:r>
            <a:r>
              <a:rPr lang="ru-RU" sz="1600" dirty="0"/>
              <a:t> </a:t>
            </a:r>
            <a:r>
              <a:rPr lang="ru-RU" sz="1600" dirty="0" err="1"/>
              <a:t>Гільберг</a:t>
            </a:r>
            <a:r>
              <a:rPr lang="ru-RU" sz="1600" dirty="0"/>
              <a:t> Т.) </a:t>
            </a:r>
            <a:r>
              <a:rPr lang="ru-RU" sz="1600" dirty="0" err="1"/>
              <a:t>Хмельницький</a:t>
            </a:r>
            <a:r>
              <a:rPr lang="ru-RU" sz="1600" dirty="0"/>
              <a:t> ОІППО Лист МОН </a:t>
            </a:r>
            <a:r>
              <a:rPr lang="ru-RU" sz="1600" dirty="0" err="1"/>
              <a:t>України</a:t>
            </a:r>
            <a:r>
              <a:rPr lang="ru-RU" sz="1600" dirty="0"/>
              <a:t> </a:t>
            </a:r>
            <a:r>
              <a:rPr lang="ru-RU" sz="1600" dirty="0" err="1"/>
              <a:t>від</a:t>
            </a:r>
            <a:r>
              <a:rPr lang="ru-RU" sz="1600" dirty="0"/>
              <a:t> 10.08.2016 № 1/11-10921 </a:t>
            </a:r>
            <a:endParaRPr lang="en-US" sz="1600" dirty="0"/>
          </a:p>
          <a:p>
            <a:r>
              <a:rPr lang="ru-RU" sz="1600" dirty="0" err="1"/>
              <a:t>Програма</a:t>
            </a:r>
            <a:r>
              <a:rPr lang="ru-RU" sz="1600" dirty="0"/>
              <a:t> факультативного курсу «</a:t>
            </a:r>
            <a:r>
              <a:rPr lang="ru-RU" sz="1600" dirty="0" err="1"/>
              <a:t>Юний</a:t>
            </a:r>
            <a:r>
              <a:rPr lang="ru-RU" sz="1600" dirty="0"/>
              <a:t> географ-</a:t>
            </a:r>
            <a:r>
              <a:rPr lang="ru-RU" sz="1600" dirty="0" err="1"/>
              <a:t>краєзнавець</a:t>
            </a:r>
            <a:r>
              <a:rPr lang="ru-RU" sz="1600" dirty="0"/>
              <a:t>» для </a:t>
            </a:r>
            <a:r>
              <a:rPr lang="ru-RU" sz="1600" dirty="0" err="1"/>
              <a:t>загальноосвітніхнавчальних</a:t>
            </a:r>
            <a:r>
              <a:rPr lang="ru-RU" sz="1600" dirty="0"/>
              <a:t> </a:t>
            </a:r>
            <a:r>
              <a:rPr lang="ru-RU" sz="1600" dirty="0" err="1"/>
              <a:t>закладів</a:t>
            </a:r>
            <a:r>
              <a:rPr lang="ru-RU" sz="1600" dirty="0"/>
              <a:t> (за </a:t>
            </a:r>
            <a:r>
              <a:rPr lang="ru-RU" sz="1600" dirty="0" err="1"/>
              <a:t>загальною</a:t>
            </a:r>
            <a:r>
              <a:rPr lang="ru-RU" sz="1600" dirty="0"/>
              <a:t> </a:t>
            </a:r>
            <a:r>
              <a:rPr lang="ru-RU" sz="1600" dirty="0" err="1"/>
              <a:t>редакцією</a:t>
            </a:r>
            <a:r>
              <a:rPr lang="ru-RU" sz="1600" dirty="0"/>
              <a:t> </a:t>
            </a:r>
            <a:r>
              <a:rPr lang="ru-RU" sz="1600" dirty="0" err="1"/>
              <a:t>Чобан</a:t>
            </a:r>
            <a:r>
              <a:rPr lang="ru-RU" sz="1600" dirty="0"/>
              <a:t> Р. Д.) 6-11 </a:t>
            </a:r>
            <a:r>
              <a:rPr lang="ru-RU" sz="1600" dirty="0" err="1"/>
              <a:t>Івано</a:t>
            </a:r>
            <a:r>
              <a:rPr lang="ru-RU" sz="1600" dirty="0"/>
              <a:t>- </a:t>
            </a:r>
            <a:r>
              <a:rPr lang="ru-RU" sz="1600" dirty="0" err="1"/>
              <a:t>Франківський</a:t>
            </a:r>
            <a:r>
              <a:rPr lang="ru-RU" sz="1600" dirty="0"/>
              <a:t> ОІППО Лист ІІТЗО </a:t>
            </a:r>
            <a:r>
              <a:rPr lang="ru-RU" sz="1600" dirty="0" err="1"/>
              <a:t>від</a:t>
            </a:r>
            <a:r>
              <a:rPr lang="ru-RU" sz="1600" dirty="0"/>
              <a:t> 02.06.2014 № 14.1/12-Г-812 </a:t>
            </a:r>
            <a:endParaRPr lang="en-US" sz="1600" dirty="0"/>
          </a:p>
          <a:p>
            <a:r>
              <a:rPr lang="ru-RU" sz="1600" dirty="0" err="1"/>
              <a:t>Навчальна</a:t>
            </a:r>
            <a:r>
              <a:rPr lang="ru-RU" sz="1600" dirty="0"/>
              <a:t> </a:t>
            </a:r>
            <a:r>
              <a:rPr lang="ru-RU" sz="1600" dirty="0" err="1"/>
              <a:t>програма</a:t>
            </a:r>
            <a:r>
              <a:rPr lang="ru-RU" sz="1600" dirty="0"/>
              <a:t> курсу за </a:t>
            </a:r>
            <a:r>
              <a:rPr lang="ru-RU" sz="1600" dirty="0" err="1"/>
              <a:t>вибором</a:t>
            </a:r>
            <a:r>
              <a:rPr lang="ru-RU" sz="1600" dirty="0"/>
              <a:t> «</a:t>
            </a:r>
            <a:r>
              <a:rPr lang="ru-RU" sz="1600" dirty="0" err="1"/>
              <a:t>Всесвітній</a:t>
            </a:r>
            <a:r>
              <a:rPr lang="ru-RU" sz="1600" dirty="0"/>
              <a:t> </a:t>
            </a:r>
            <a:r>
              <a:rPr lang="ru-RU" sz="1600" dirty="0" err="1"/>
              <a:t>спадок</a:t>
            </a:r>
            <a:r>
              <a:rPr lang="ru-RU" sz="1600" dirty="0"/>
              <a:t> ЮНЕСКО» (авт. Назаренко Т. Г.) 9-10 </a:t>
            </a:r>
            <a:r>
              <a:rPr lang="ru-RU" sz="1600" dirty="0" err="1"/>
              <a:t>Інститут</a:t>
            </a:r>
            <a:r>
              <a:rPr lang="ru-RU" sz="1600" dirty="0"/>
              <a:t> </a:t>
            </a:r>
            <a:r>
              <a:rPr lang="ru-RU" sz="1600" dirty="0" err="1"/>
              <a:t>педагогіки</a:t>
            </a:r>
            <a:r>
              <a:rPr lang="ru-RU" sz="1600" dirty="0"/>
              <a:t> НАПН </a:t>
            </a:r>
            <a:r>
              <a:rPr lang="ru-RU" sz="1600" dirty="0" err="1"/>
              <a:t>України</a:t>
            </a:r>
            <a:r>
              <a:rPr lang="ru-RU" sz="1600" dirty="0"/>
              <a:t> Лист ІМЗО </a:t>
            </a:r>
            <a:r>
              <a:rPr lang="ru-RU" sz="1600" dirty="0" err="1"/>
              <a:t>від</a:t>
            </a:r>
            <a:r>
              <a:rPr lang="ru-RU" sz="1600" dirty="0"/>
              <a:t> 27.06.2018 № 22.1/12-Г-437</a:t>
            </a:r>
            <a:endParaRPr lang="en-US" sz="1600" dirty="0"/>
          </a:p>
          <a:p>
            <a:r>
              <a:rPr lang="ru-RU" sz="1600" dirty="0" err="1"/>
              <a:t>Навчальна</a:t>
            </a:r>
            <a:r>
              <a:rPr lang="ru-RU" sz="1600" dirty="0"/>
              <a:t> </a:t>
            </a:r>
            <a:r>
              <a:rPr lang="ru-RU" sz="1600" dirty="0" err="1"/>
              <a:t>програма</a:t>
            </a:r>
            <a:r>
              <a:rPr lang="ru-RU" sz="1600" dirty="0"/>
              <a:t> курсу за </a:t>
            </a:r>
            <a:r>
              <a:rPr lang="ru-RU" sz="1600" dirty="0" err="1"/>
              <a:t>вибором</a:t>
            </a:r>
            <a:r>
              <a:rPr lang="ru-RU" sz="1600" dirty="0"/>
              <a:t> «</a:t>
            </a:r>
            <a:r>
              <a:rPr lang="ru-RU" sz="1600" dirty="0" err="1"/>
              <a:t>Політична</a:t>
            </a:r>
            <a:r>
              <a:rPr lang="ru-RU" sz="1600" dirty="0"/>
              <a:t> </a:t>
            </a:r>
            <a:r>
              <a:rPr lang="ru-RU" sz="1600" dirty="0" err="1"/>
              <a:t>географія</a:t>
            </a:r>
            <a:r>
              <a:rPr lang="ru-RU" sz="1600" dirty="0"/>
              <a:t> </a:t>
            </a:r>
            <a:r>
              <a:rPr lang="ru-RU" sz="1600" dirty="0" err="1"/>
              <a:t>світу</a:t>
            </a:r>
            <a:r>
              <a:rPr lang="ru-RU" sz="1600" dirty="0"/>
              <a:t>» (авт. Назаренко Т. Г.) 9-10 </a:t>
            </a:r>
            <a:r>
              <a:rPr lang="ru-RU" sz="1600" dirty="0" err="1"/>
              <a:t>Інститут</a:t>
            </a:r>
            <a:r>
              <a:rPr lang="ru-RU" sz="1600" dirty="0"/>
              <a:t> </a:t>
            </a:r>
            <a:r>
              <a:rPr lang="ru-RU" sz="1600" dirty="0" err="1"/>
              <a:t>педагогіки</a:t>
            </a:r>
            <a:r>
              <a:rPr lang="ru-RU" sz="1600" dirty="0"/>
              <a:t> НАПН </a:t>
            </a:r>
            <a:r>
              <a:rPr lang="ru-RU" sz="1600" dirty="0" err="1"/>
              <a:t>України</a:t>
            </a:r>
            <a:r>
              <a:rPr lang="ru-RU" sz="1600" dirty="0"/>
              <a:t> Лист ІМЗО </a:t>
            </a:r>
            <a:r>
              <a:rPr lang="ru-RU" sz="1600" dirty="0" err="1"/>
              <a:t>від</a:t>
            </a:r>
            <a:r>
              <a:rPr lang="ru-RU" sz="1600" dirty="0"/>
              <a:t> 27.06.2018 № 22.1/12-Г-435</a:t>
            </a:r>
            <a:endParaRPr lang="en-US" sz="1600" dirty="0"/>
          </a:p>
          <a:p>
            <a:r>
              <a:rPr lang="ru-RU" sz="1600" dirty="0" err="1"/>
              <a:t>Навчальна</a:t>
            </a:r>
            <a:r>
              <a:rPr lang="ru-RU" sz="1600" dirty="0"/>
              <a:t> </a:t>
            </a:r>
            <a:r>
              <a:rPr lang="ru-RU" sz="1600" dirty="0" err="1"/>
              <a:t>програма</a:t>
            </a:r>
            <a:r>
              <a:rPr lang="ru-RU" sz="1600" dirty="0"/>
              <a:t> «</a:t>
            </a:r>
            <a:r>
              <a:rPr lang="ru-RU" sz="1600" dirty="0" err="1"/>
              <a:t>Ґрунтознавство</a:t>
            </a:r>
            <a:r>
              <a:rPr lang="ru-RU" sz="1600" dirty="0"/>
              <a:t>» (авт. </a:t>
            </a:r>
            <a:r>
              <a:rPr lang="ru-RU" sz="1600" dirty="0" err="1"/>
              <a:t>Євсюченко</a:t>
            </a:r>
            <a:r>
              <a:rPr lang="ru-RU" sz="1600" dirty="0"/>
              <a:t> Л.В., </a:t>
            </a:r>
            <a:r>
              <a:rPr lang="ru-RU" sz="1600" dirty="0" err="1"/>
              <a:t>Істоміна</a:t>
            </a:r>
            <a:r>
              <a:rPr lang="ru-RU" sz="1600" dirty="0"/>
              <a:t> Л.В.) 8 Лист ІМЗО </a:t>
            </a:r>
            <a:r>
              <a:rPr lang="ru-RU" sz="1600" dirty="0" err="1"/>
              <a:t>від</a:t>
            </a:r>
            <a:r>
              <a:rPr lang="ru-RU" sz="1600" dirty="0"/>
              <a:t> 12.05.2017 № 21.1/12-Г-87</a:t>
            </a:r>
            <a:endParaRPr lang="en-US" sz="1600" dirty="0"/>
          </a:p>
          <a:p>
            <a:r>
              <a:rPr lang="ru-RU" sz="1600" dirty="0" err="1"/>
              <a:t>Навчальна</a:t>
            </a:r>
            <a:r>
              <a:rPr lang="ru-RU" sz="1600" dirty="0"/>
              <a:t> </a:t>
            </a:r>
            <a:r>
              <a:rPr lang="ru-RU" sz="1600" dirty="0" err="1"/>
              <a:t>програма</a:t>
            </a:r>
            <a:r>
              <a:rPr lang="ru-RU" sz="1600" dirty="0"/>
              <a:t> курсу за </a:t>
            </a:r>
            <a:r>
              <a:rPr lang="ru-RU" sz="1600" dirty="0" err="1"/>
              <a:t>вибором</a:t>
            </a:r>
            <a:r>
              <a:rPr lang="ru-RU" sz="1600" dirty="0"/>
              <a:t> «</a:t>
            </a:r>
            <a:r>
              <a:rPr lang="ru-RU" sz="1600" dirty="0" err="1"/>
              <a:t>Основи</a:t>
            </a:r>
            <a:r>
              <a:rPr lang="ru-RU" sz="1600" dirty="0"/>
              <a:t> </a:t>
            </a:r>
            <a:r>
              <a:rPr lang="ru-RU" sz="1600" dirty="0" err="1"/>
              <a:t>роботи</a:t>
            </a:r>
            <a:r>
              <a:rPr lang="ru-RU" sz="1600" dirty="0"/>
              <a:t> з </a:t>
            </a:r>
            <a:r>
              <a:rPr lang="ru-RU" sz="1600" dirty="0" err="1"/>
              <a:t>топографічною</a:t>
            </a:r>
            <a:r>
              <a:rPr lang="ru-RU" sz="1600" dirty="0"/>
              <a:t> картою» (авт. Даценко Л.М., Остроух В.І., </a:t>
            </a:r>
            <a:r>
              <a:rPr lang="ru-RU" sz="1600" dirty="0" err="1"/>
              <a:t>Совенко</a:t>
            </a:r>
            <a:r>
              <a:rPr lang="ru-RU" sz="1600" dirty="0"/>
              <a:t> В.В., </a:t>
            </a:r>
            <a:r>
              <a:rPr lang="ru-RU" sz="1600" dirty="0" err="1"/>
              <a:t>Терещук</a:t>
            </a:r>
            <a:r>
              <a:rPr lang="ru-RU" sz="1600" dirty="0"/>
              <a:t> Н.М.) 8 </a:t>
            </a:r>
            <a:r>
              <a:rPr lang="ru-RU" sz="1600" dirty="0" err="1"/>
              <a:t>Київський</a:t>
            </a:r>
            <a:r>
              <a:rPr lang="ru-RU" sz="1600" dirty="0"/>
              <a:t> ОІПОПК Лист ІМЗО </a:t>
            </a:r>
            <a:r>
              <a:rPr lang="ru-RU" sz="1600" dirty="0" err="1"/>
              <a:t>від</a:t>
            </a:r>
            <a:r>
              <a:rPr lang="ru-RU" sz="1600" dirty="0"/>
              <a:t> 15.08.2018 № 22.1/12-Г-780</a:t>
            </a:r>
            <a:endParaRPr lang="en-US" sz="1600" dirty="0"/>
          </a:p>
          <a:p>
            <a:r>
              <a:rPr lang="ru-RU" sz="1600" dirty="0" err="1"/>
              <a:t>Програма</a:t>
            </a:r>
            <a:r>
              <a:rPr lang="ru-RU" sz="1600" dirty="0"/>
              <a:t> курсу за </a:t>
            </a:r>
            <a:r>
              <a:rPr lang="ru-RU" sz="1600" dirty="0" err="1"/>
              <a:t>вибором</a:t>
            </a:r>
            <a:r>
              <a:rPr lang="ru-RU" sz="1600" dirty="0"/>
              <a:t> «</a:t>
            </a:r>
            <a:r>
              <a:rPr lang="ru-RU" sz="1600" dirty="0" err="1"/>
              <a:t>Географія</a:t>
            </a:r>
            <a:r>
              <a:rPr lang="ru-RU" sz="1600" dirty="0"/>
              <a:t> </a:t>
            </a:r>
            <a:r>
              <a:rPr lang="ru-RU" sz="1600" dirty="0" err="1"/>
              <a:t>рідного</a:t>
            </a:r>
            <a:r>
              <a:rPr lang="ru-RU" sz="1600" dirty="0"/>
              <a:t> краю» (уклад. Бойко В. М.) 5 Лист ІІТЗО </a:t>
            </a:r>
            <a:r>
              <a:rPr lang="ru-RU" sz="1600" dirty="0" err="1"/>
              <a:t>від</a:t>
            </a:r>
            <a:r>
              <a:rPr lang="ru-RU" sz="1600" dirty="0"/>
              <a:t> 30.07.2015 №14.1/12-Г-977</a:t>
            </a:r>
            <a:endParaRPr lang="en-US" sz="1600" dirty="0"/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2027030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2800" i="1" dirty="0">
                <a:latin typeface="Times New Roman" pitchFamily="18" charset="0"/>
                <a:cs typeface="Times New Roman" pitchFamily="18" charset="0"/>
              </a:rPr>
              <a:t>Навчальні програми основної та старшої  школи</a:t>
            </a:r>
            <a:endParaRPr lang="en-US" sz="2800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733925"/>
          </a:xfrm>
        </p:spPr>
        <p:txBody>
          <a:bodyPr/>
          <a:lstStyle/>
          <a:p>
            <a:pPr algn="just"/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Структура </a:t>
            </a:r>
            <a:r>
              <a:rPr lang="ru-RU" sz="2400" b="1" i="1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програми</a:t>
            </a: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>
              <a:buFontTx/>
              <a:buChar char="-"/>
            </a:pPr>
            <a:r>
              <a:rPr lang="ru-RU" sz="2400" b="1" i="1" dirty="0" err="1">
                <a:latin typeface="Times New Roman" pitchFamily="18" charset="0"/>
                <a:cs typeface="Times New Roman" pitchFamily="18" charset="0"/>
              </a:rPr>
              <a:t>очікуванні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latin typeface="Times New Roman" pitchFamily="18" charset="0"/>
                <a:cs typeface="Times New Roman" pitchFamily="18" charset="0"/>
              </a:rPr>
              <a:t>результати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latin typeface="Times New Roman" pitchFamily="18" charset="0"/>
                <a:cs typeface="Times New Roman" pitchFamily="18" charset="0"/>
              </a:rPr>
              <a:t>навчальної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latin typeface="Times New Roman" pitchFamily="18" charset="0"/>
                <a:cs typeface="Times New Roman" pitchFamily="18" charset="0"/>
              </a:rPr>
              <a:t>діяльності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latin typeface="Times New Roman" pitchFamily="18" charset="0"/>
                <a:cs typeface="Times New Roman" pitchFamily="18" charset="0"/>
              </a:rPr>
              <a:t>учнів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визначено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згідно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структурою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компетентності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складниками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знаннєвим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діяльнісним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ціннісним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>
              <a:buFontTx/>
              <a:buChar char="-"/>
            </a:pPr>
            <a:r>
              <a:rPr lang="ru-RU" sz="2400" b="1" i="1" dirty="0" err="1">
                <a:latin typeface="Times New Roman" pitchFamily="18" charset="0"/>
                <a:cs typeface="Times New Roman" pitchFamily="18" charset="0"/>
              </a:rPr>
              <a:t>зміст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latin typeface="Times New Roman" pitchFamily="18" charset="0"/>
                <a:cs typeface="Times New Roman" pitchFamily="18" charset="0"/>
              </a:rPr>
              <a:t>навчального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latin typeface="Times New Roman" pitchFamily="18" charset="0"/>
                <a:cs typeface="Times New Roman" pitchFamily="18" charset="0"/>
              </a:rPr>
              <a:t>матеріалу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algn="just">
              <a:buFontTx/>
              <a:buChar char="-"/>
            </a:pP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практична </a:t>
            </a:r>
            <a:r>
              <a:rPr lang="ru-RU" sz="2400" b="1" i="1" dirty="0" err="1">
                <a:latin typeface="Times New Roman" pitchFamily="18" charset="0"/>
                <a:cs typeface="Times New Roman" pitchFamily="18" charset="0"/>
              </a:rPr>
              <a:t>складова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демонстрації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лабораторні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досліди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практичні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роботи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домашній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експеримент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навчальні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проекти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2400" b="1" i="1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Наскрізні</a:t>
            </a: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змістові</a:t>
            </a: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лінії</a:t>
            </a: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>
              <a:buNone/>
            </a:pP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Екологічна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безпека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сталий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розвиток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just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 «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Громадянська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відповідальність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just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  «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Здоров'я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безпека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just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 «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Підприємливість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фінансова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грамотність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4923789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2600" i="1" dirty="0">
                <a:latin typeface="Times New Roman" pitchFamily="18" charset="0"/>
                <a:cs typeface="Times New Roman" pitchFamily="18" charset="0"/>
              </a:rPr>
              <a:t>Навчально– методичний комплект з географії</a:t>
            </a:r>
            <a:endParaRPr lang="en-US" sz="2600" dirty="0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268760"/>
            <a:ext cx="4040188" cy="1080120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pPr algn="ctr"/>
            <a:r>
              <a:rPr lang="uk-UA" dirty="0"/>
              <a:t>Дидактичний комплект </a:t>
            </a:r>
          </a:p>
          <a:p>
            <a:pPr algn="ctr"/>
            <a:r>
              <a:rPr lang="uk-UA" dirty="0"/>
              <a:t>учня</a:t>
            </a:r>
            <a:endParaRPr lang="en-US" dirty="0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79309" y="2636912"/>
            <a:ext cx="4040188" cy="3096344"/>
          </a:xfrm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pPr algn="just"/>
            <a:r>
              <a:rPr lang="uk-UA" dirty="0"/>
              <a:t>Підручник</a:t>
            </a:r>
          </a:p>
          <a:p>
            <a:pPr algn="just"/>
            <a:r>
              <a:rPr lang="uk-UA" dirty="0"/>
              <a:t>Атлас</a:t>
            </a:r>
          </a:p>
          <a:p>
            <a:pPr algn="just"/>
            <a:r>
              <a:rPr lang="uk-UA" dirty="0"/>
              <a:t>Робочий зошит</a:t>
            </a:r>
          </a:p>
          <a:p>
            <a:pPr algn="just"/>
            <a:r>
              <a:rPr lang="uk-UA" dirty="0"/>
              <a:t>Контурна карта</a:t>
            </a:r>
          </a:p>
          <a:p>
            <a:endParaRPr lang="en-US" sz="2000" dirty="0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268760"/>
            <a:ext cx="4041775" cy="1008112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pPr algn="ctr"/>
            <a:r>
              <a:rPr lang="uk-UA" dirty="0"/>
              <a:t>Дидактичний комплект вчителя</a:t>
            </a:r>
            <a:endParaRPr lang="en-US" dirty="0"/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460853"/>
            <a:ext cx="4041775" cy="3633267"/>
          </a:xfrm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pPr algn="just"/>
            <a:r>
              <a:rPr lang="uk-UA" dirty="0"/>
              <a:t>Програма МОН України</a:t>
            </a:r>
          </a:p>
          <a:p>
            <a:pPr algn="just"/>
            <a:r>
              <a:rPr lang="uk-UA" dirty="0"/>
              <a:t>Календарно – тематичне планування</a:t>
            </a:r>
          </a:p>
          <a:p>
            <a:pPr algn="just"/>
            <a:r>
              <a:rPr lang="uk-UA" dirty="0"/>
              <a:t>Плани – конспекти уроків</a:t>
            </a:r>
          </a:p>
          <a:p>
            <a:pPr algn="just"/>
            <a:r>
              <a:rPr lang="uk-UA" dirty="0"/>
              <a:t>Дидактичний комплект учня</a:t>
            </a:r>
          </a:p>
          <a:p>
            <a:pPr algn="just"/>
            <a:r>
              <a:rPr lang="uk-UA"/>
              <a:t>Методичні посібники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61310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200" dirty="0"/>
              <a:t>Практична складова програм </a:t>
            </a:r>
            <a:endParaRPr lang="ru-RU" sz="3200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>
              <a:buFontTx/>
              <a:buChar char="-"/>
            </a:pPr>
            <a:r>
              <a:rPr lang="uk-UA" sz="7400" b="1" i="1" dirty="0">
                <a:solidFill>
                  <a:schemeClr val="tx2">
                    <a:lumMod val="75000"/>
                  </a:schemeClr>
                </a:solidFill>
              </a:rPr>
              <a:t>Дослідження</a:t>
            </a:r>
            <a:r>
              <a:rPr lang="uk-UA" sz="7400" dirty="0">
                <a:solidFill>
                  <a:schemeClr val="tx2">
                    <a:lumMod val="75000"/>
                  </a:schemeClr>
                </a:solidFill>
              </a:rPr>
              <a:t> −</a:t>
            </a:r>
            <a:r>
              <a:rPr lang="en-US" sz="74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uk-UA" sz="7400" dirty="0">
                <a:solidFill>
                  <a:schemeClr val="tx2">
                    <a:lumMod val="75000"/>
                  </a:schemeClr>
                </a:solidFill>
              </a:rPr>
              <a:t>нова складова у навчальній програмі з географічної дисципліни, згідно з якою вчитель, завдяки проведенню планомірної та систематичної роботи, розвиває в учнів дослідницькі уміння та навички.</a:t>
            </a:r>
          </a:p>
          <a:p>
            <a:pPr>
              <a:buFontTx/>
              <a:buChar char="-"/>
            </a:pPr>
            <a:endParaRPr lang="uk-UA" sz="7400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buFontTx/>
              <a:buChar char="-"/>
            </a:pPr>
            <a:r>
              <a:rPr lang="uk-UA" sz="7400" b="1" i="1" u="sng" dirty="0">
                <a:solidFill>
                  <a:schemeClr val="tx2">
                    <a:lumMod val="75000"/>
                  </a:schemeClr>
                </a:solidFill>
              </a:rPr>
              <a:t>Основна мета </a:t>
            </a:r>
            <a:r>
              <a:rPr lang="uk-UA" sz="7400" dirty="0">
                <a:solidFill>
                  <a:schemeClr val="tx2">
                    <a:lumMod val="75000"/>
                  </a:schemeClr>
                </a:solidFill>
              </a:rPr>
              <a:t>застосування досліджень на</a:t>
            </a:r>
            <a:r>
              <a:rPr lang="en-US" sz="74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uk-UA" sz="7400" dirty="0" err="1">
                <a:solidFill>
                  <a:schemeClr val="tx2">
                    <a:lumMod val="75000"/>
                  </a:schemeClr>
                </a:solidFill>
              </a:rPr>
              <a:t>уроках</a:t>
            </a:r>
            <a:r>
              <a:rPr lang="uk-UA" sz="7400" dirty="0">
                <a:solidFill>
                  <a:schemeClr val="tx2">
                    <a:lumMod val="75000"/>
                  </a:schemeClr>
                </a:solidFill>
              </a:rPr>
              <a:t> географії – самостійне оволодіння учнями географічними знаннями, уміннями та навичками завдяки виконанню власних науково-творчих досліджень.</a:t>
            </a:r>
          </a:p>
          <a:p>
            <a:pPr>
              <a:buFontTx/>
              <a:buChar char="-"/>
            </a:pPr>
            <a:endParaRPr lang="uk-UA" sz="7400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buFontTx/>
              <a:buChar char="-"/>
            </a:pPr>
            <a:endParaRPr lang="uk-UA" sz="7400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buFontTx/>
              <a:buChar char="-"/>
            </a:pPr>
            <a:r>
              <a:rPr lang="uk-UA" sz="7400" dirty="0"/>
              <a:t>Із запропонованої тематики досліджень учень за бажанням вибирає </a:t>
            </a:r>
            <a:r>
              <a:rPr lang="uk-UA" sz="7400" b="1" u="sng" dirty="0">
                <a:solidFill>
                  <a:schemeClr val="bg1">
                    <a:lumMod val="75000"/>
                  </a:schemeClr>
                </a:solidFill>
              </a:rPr>
              <a:t>1-2 дослідження </a:t>
            </a:r>
            <a:r>
              <a:rPr lang="uk-UA" sz="7400" dirty="0"/>
              <a:t>(упродовж року) та виконує його індивідуально або в групі.</a:t>
            </a:r>
          </a:p>
          <a:p>
            <a:pPr>
              <a:buFontTx/>
              <a:buChar char="-"/>
            </a:pPr>
            <a:r>
              <a:rPr lang="uk-UA" sz="7400" dirty="0"/>
              <a:t>Учитель оцінює таку роботу під час її захисту чи презентації.</a:t>
            </a:r>
            <a:endParaRPr lang="ru-UA" sz="7400" dirty="0"/>
          </a:p>
          <a:p>
            <a:pPr marL="0" indent="0">
              <a:buNone/>
            </a:pPr>
            <a:endParaRPr lang="ru-UA" dirty="0"/>
          </a:p>
          <a:p>
            <a:pPr marL="0" indent="0">
              <a:buNone/>
            </a:pPr>
            <a:br>
              <a:rPr lang="uk-UA" dirty="0">
                <a:solidFill>
                  <a:schemeClr val="tx2">
                    <a:lumMod val="75000"/>
                  </a:schemeClr>
                </a:solidFill>
              </a:rPr>
            </a:br>
            <a:br>
              <a:rPr lang="uk-UA" dirty="0">
                <a:solidFill>
                  <a:schemeClr val="tx2">
                    <a:lumMod val="75000"/>
                  </a:schemeClr>
                </a:solidFill>
              </a:rPr>
            </a:br>
            <a:endParaRPr lang="uk-UA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50965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/>
          <p:cNvSpPr/>
          <p:nvPr/>
        </p:nvSpPr>
        <p:spPr>
          <a:xfrm>
            <a:off x="251520" y="1124744"/>
            <a:ext cx="8496943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400" b="1" u="sng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Практичні роботи</a:t>
            </a:r>
            <a:r>
              <a:rPr lang="uk-UA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виконуються з метою закріпити або перевірити засвоєння навчального матеріалу та рівня сформованості практичних умінь і навичок. Виконуючи практичні роботи, учні демонструють: навички роботи з натуральними об’єктами, приладами, обладнанням; уміння розрізняти явища природи та окремі властивості тіл природи, розв’язувати пізнавальні завдання за інструктивною карткою; уміння порівнювати, робити висновки за орієнтовними вказівками, тощо</a:t>
            </a:r>
          </a:p>
          <a:p>
            <a:pPr algn="just"/>
            <a:endParaRPr lang="uk-UA" sz="20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endParaRPr lang="uk-UA" sz="20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uk-UA" sz="2400" i="1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Обов’язковими для оцінювання у кожному семестрі є </a:t>
            </a:r>
            <a:r>
              <a:rPr lang="uk-UA" sz="2400" b="1" i="1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дві</a:t>
            </a:r>
            <a:r>
              <a:rPr lang="uk-UA" sz="2400" i="1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b="1" i="1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практичні роботи на вибір учителя. </a:t>
            </a:r>
            <a:endParaRPr lang="ru-RU" sz="2400" b="1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кутник 1"/>
          <p:cNvSpPr/>
          <p:nvPr/>
        </p:nvSpPr>
        <p:spPr>
          <a:xfrm>
            <a:off x="251520" y="476672"/>
            <a:ext cx="60154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Практична</a:t>
            </a:r>
            <a:r>
              <a:rPr lang="uk-UA" sz="2800" dirty="0"/>
              <a:t> </a:t>
            </a:r>
            <a:r>
              <a:rPr lang="uk-UA" sz="2800" b="1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складова програм </a:t>
            </a:r>
            <a:endParaRPr lang="ru-RU" sz="2800" b="1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8103945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EA8BD1-A4D6-4A9E-AA29-0A244C8122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3600" dirty="0"/>
              <a:t>Контрольна робота</a:t>
            </a:r>
            <a:endParaRPr lang="ru-UA" sz="3600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EE10890-C747-4F88-9344-DBDE34714ABB}"/>
              </a:ext>
            </a:extLst>
          </p:cNvPr>
          <p:cNvSpPr/>
          <p:nvPr/>
        </p:nvSpPr>
        <p:spPr>
          <a:xfrm>
            <a:off x="251520" y="1859340"/>
            <a:ext cx="878497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uk-UA" sz="2800" dirty="0">
                <a:solidFill>
                  <a:schemeClr val="bg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Підсумкова (контрольна) робота, </a:t>
            </a:r>
            <a:r>
              <a:rPr lang="uk-UA" sz="2800" b="1" i="1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одна на рік</a:t>
            </a:r>
            <a:r>
              <a:rPr lang="uk-UA" sz="2800" b="1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uk-UA" sz="2800" dirty="0">
                <a:solidFill>
                  <a:schemeClr val="bg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готується вчителем (рекомендовано тестовий формат з картографічним завданням), виконується письмово і є обов’язковою.</a:t>
            </a:r>
          </a:p>
          <a:p>
            <a:pPr algn="just">
              <a:spcAft>
                <a:spcPts val="0"/>
              </a:spcAft>
            </a:pPr>
            <a:endParaRPr lang="uk-UA" sz="2800" dirty="0">
              <a:solidFill>
                <a:schemeClr val="bg1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just">
              <a:spcAft>
                <a:spcPts val="0"/>
              </a:spcAft>
            </a:pPr>
            <a:endParaRPr lang="ru-UA" sz="2800" dirty="0">
              <a:solidFill>
                <a:schemeClr val="bg1">
                  <a:lumMod val="75000"/>
                </a:schemeClr>
              </a:solidFill>
            </a:endParaRPr>
          </a:p>
          <a:p>
            <a:pPr algn="just">
              <a:spcAft>
                <a:spcPts val="0"/>
              </a:spcAft>
            </a:pPr>
            <a:r>
              <a:rPr lang="uk-UA" sz="2800" dirty="0">
                <a:solidFill>
                  <a:schemeClr val="bg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Для запобігання перевантаження учнів, час проведення підсумкових (контрольних) робіт визначається загальношкільним графіком, складеним заступником директора освітнього закладу за погодженням із вчителем.</a:t>
            </a:r>
            <a:endParaRPr lang="ru-UA" sz="2800" dirty="0">
              <a:solidFill>
                <a:schemeClr val="bg1">
                  <a:lumMod val="75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9988117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CA6296-F3FE-47ED-B9BF-A4CE79ADA3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CCC33D0-F19C-4BC6-8FA2-29ABBE7D31FB}"/>
              </a:ext>
            </a:extLst>
          </p:cNvPr>
          <p:cNvSpPr/>
          <p:nvPr/>
        </p:nvSpPr>
        <p:spPr>
          <a:xfrm>
            <a:off x="251520" y="1814199"/>
            <a:ext cx="8712968" cy="2734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531813" algn="just">
              <a:buNone/>
            </a:pPr>
            <a:r>
              <a:rPr lang="uk-UA" dirty="0">
                <a:solidFill>
                  <a:schemeClr val="accent1">
                    <a:lumMod val="50000"/>
                  </a:schemeClr>
                </a:solidFill>
              </a:rPr>
              <a:t>Відповідно до Типової освітньої програми закладів загальної середньої освіти II ступеня, затвердженої Міністерством освіти і науки України (наказ  від  20.04.2018 р. № 405)  у  всіх  навчальних закладах географія вивчається:</a:t>
            </a:r>
          </a:p>
          <a:p>
            <a:pPr marL="95250" indent="355600" algn="just">
              <a:lnSpc>
                <a:spcPct val="110000"/>
              </a:lnSpc>
              <a:spcBef>
                <a:spcPts val="1200"/>
              </a:spcBef>
              <a:buNone/>
            </a:pPr>
            <a:r>
              <a:rPr lang="uk-UA" b="1" i="1" dirty="0">
                <a:solidFill>
                  <a:schemeClr val="accent1">
                    <a:lumMod val="50000"/>
                  </a:schemeClr>
                </a:solidFill>
              </a:rPr>
              <a:t>у 6-8 класах – 2 години </a:t>
            </a:r>
            <a:r>
              <a:rPr lang="uk-UA" dirty="0">
                <a:solidFill>
                  <a:schemeClr val="accent1">
                    <a:lumMod val="50000"/>
                  </a:schemeClr>
                </a:solidFill>
              </a:rPr>
              <a:t>на тиждень </a:t>
            </a:r>
          </a:p>
          <a:p>
            <a:pPr marL="95250" indent="355600" algn="just">
              <a:lnSpc>
                <a:spcPct val="110000"/>
              </a:lnSpc>
              <a:spcBef>
                <a:spcPts val="1200"/>
              </a:spcBef>
              <a:buNone/>
            </a:pPr>
            <a:r>
              <a:rPr lang="uk-UA" b="1" i="1" dirty="0">
                <a:solidFill>
                  <a:schemeClr val="accent1">
                    <a:lumMod val="50000"/>
                  </a:schemeClr>
                </a:solidFill>
              </a:rPr>
              <a:t>у 9 класі       - 1,5 години</a:t>
            </a:r>
            <a:r>
              <a:rPr lang="uk-UA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uk-UA" dirty="0">
                <a:solidFill>
                  <a:schemeClr val="accent1">
                    <a:lumMod val="50000"/>
                  </a:schemeClr>
                </a:solidFill>
              </a:rPr>
              <a:t>на тиждень</a:t>
            </a:r>
          </a:p>
          <a:p>
            <a:pPr marL="95250" indent="355600" algn="just">
              <a:lnSpc>
                <a:spcPct val="110000"/>
              </a:lnSpc>
              <a:spcBef>
                <a:spcPts val="1200"/>
              </a:spcBef>
              <a:buNone/>
            </a:pPr>
            <a:r>
              <a:rPr lang="uk-UA" b="1" i="1" dirty="0">
                <a:solidFill>
                  <a:schemeClr val="accent1">
                    <a:lumMod val="50000"/>
                  </a:schemeClr>
                </a:solidFill>
              </a:rPr>
              <a:t>У 10 класі      - 1,5 годин </a:t>
            </a:r>
            <a:r>
              <a:rPr lang="uk-UA" i="1" dirty="0">
                <a:solidFill>
                  <a:schemeClr val="accent1">
                    <a:lumMod val="50000"/>
                  </a:schemeClr>
                </a:solidFill>
              </a:rPr>
              <a:t>на тиждень</a:t>
            </a:r>
          </a:p>
          <a:p>
            <a:pPr marL="95250" indent="355600" algn="just">
              <a:lnSpc>
                <a:spcPct val="110000"/>
              </a:lnSpc>
              <a:spcBef>
                <a:spcPts val="1200"/>
              </a:spcBef>
              <a:buNone/>
            </a:pPr>
            <a:r>
              <a:rPr lang="uk-UA" b="1" i="1" dirty="0">
                <a:solidFill>
                  <a:schemeClr val="accent1">
                    <a:lumMod val="50000"/>
                  </a:schemeClr>
                </a:solidFill>
              </a:rPr>
              <a:t>У 11 класі       - 1 година </a:t>
            </a:r>
            <a:r>
              <a:rPr lang="uk-UA" i="1" dirty="0">
                <a:solidFill>
                  <a:schemeClr val="accent1">
                    <a:lumMod val="50000"/>
                  </a:schemeClr>
                </a:solidFill>
              </a:rPr>
              <a:t>на тиждень</a:t>
            </a:r>
          </a:p>
        </p:txBody>
      </p:sp>
    </p:spTree>
    <p:extLst>
      <p:ext uri="{BB962C8B-B14F-4D97-AF65-F5344CB8AC3E}">
        <p14:creationId xmlns:p14="http://schemas.microsoft.com/office/powerpoint/2010/main" val="42168898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Місце для вмісту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628800"/>
            <a:ext cx="2745730" cy="3660973"/>
          </a:xfrm>
          <a:prstGeom prst="ellipse">
            <a:avLst/>
          </a:prstGeom>
        </p:spPr>
      </p:pic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4402832" cy="4691063"/>
          </a:xfrm>
        </p:spPr>
        <p:txBody>
          <a:bodyPr/>
          <a:lstStyle/>
          <a:p>
            <a:pPr algn="ctr"/>
            <a:r>
              <a:rPr lang="uk-UA" sz="3200" b="1" i="1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Уманська Тетяна</a:t>
            </a:r>
            <a:br>
              <a:rPr lang="uk-UA" sz="3200" b="1" i="1" dirty="0">
                <a:solidFill>
                  <a:schemeClr val="tx2">
                    <a:lumMod val="75000"/>
                  </a:schemeClr>
                </a:solidFill>
                <a:latin typeface="+mj-lt"/>
              </a:rPr>
            </a:br>
            <a:r>
              <a:rPr lang="uk-UA" sz="3200" b="1" i="1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Василівна</a:t>
            </a:r>
          </a:p>
          <a:p>
            <a:pPr algn="ctr"/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завідувач лабораторії </a:t>
            </a:r>
            <a:br>
              <a:rPr lang="uk-UA" sz="2400" dirty="0">
                <a:solidFill>
                  <a:schemeClr val="tx2">
                    <a:lumMod val="75000"/>
                  </a:schemeClr>
                </a:solidFill>
                <a:latin typeface="+mj-lt"/>
              </a:rPr>
            </a:b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географії та природознавства</a:t>
            </a:r>
            <a:br>
              <a:rPr lang="uk-UA" sz="2400" dirty="0">
                <a:solidFill>
                  <a:schemeClr val="tx2">
                    <a:lumMod val="75000"/>
                  </a:schemeClr>
                </a:solidFill>
                <a:latin typeface="+mj-lt"/>
              </a:rPr>
            </a:b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КВНЗ “Вінницька </a:t>
            </a:r>
            <a:br>
              <a:rPr lang="uk-UA" sz="2400" dirty="0">
                <a:solidFill>
                  <a:schemeClr val="tx2">
                    <a:lumMod val="75000"/>
                  </a:schemeClr>
                </a:solidFill>
                <a:latin typeface="+mj-lt"/>
              </a:rPr>
            </a:b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академія неперервної освіти”</a:t>
            </a:r>
          </a:p>
          <a:p>
            <a:pPr algn="ctr"/>
            <a:endParaRPr lang="uk-UA" sz="2400" dirty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r>
              <a:rPr lang="uk-UA" sz="1800" b="1" i="1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Контакти:</a:t>
            </a:r>
          </a:p>
          <a:p>
            <a:r>
              <a:rPr lang="en-US" sz="1800" b="1" i="1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E-mail:</a:t>
            </a:r>
            <a:r>
              <a:rPr lang="uk-UA" sz="1800" b="1" i="1" dirty="0">
                <a:solidFill>
                  <a:schemeClr val="accent4">
                    <a:lumMod val="50000"/>
                  </a:schemeClr>
                </a:solidFill>
                <a:latin typeface="+mj-lt"/>
              </a:rPr>
              <a:t> </a:t>
            </a:r>
            <a:r>
              <a:rPr lang="en-US" sz="1800" b="1" i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umancka6@ukr.net</a:t>
            </a:r>
            <a:endParaRPr lang="uk-UA" sz="1800" b="1" i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  <a:p>
            <a:r>
              <a:rPr lang="uk-UA" sz="1800" b="1" i="1" dirty="0" err="1">
                <a:solidFill>
                  <a:schemeClr val="tx2">
                    <a:lumMod val="75000"/>
                  </a:schemeClr>
                </a:solidFill>
                <a:latin typeface="+mj-lt"/>
              </a:rPr>
              <a:t>Тел</a:t>
            </a:r>
            <a:r>
              <a:rPr lang="uk-UA" sz="1800" b="1" i="1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.:</a:t>
            </a:r>
            <a:r>
              <a:rPr lang="en-US" sz="1800" b="1" i="1" dirty="0">
                <a:solidFill>
                  <a:schemeClr val="accent4">
                    <a:lumMod val="50000"/>
                  </a:schemeClr>
                </a:solidFill>
                <a:latin typeface="+mj-lt"/>
              </a:rPr>
              <a:t>     </a:t>
            </a:r>
            <a:r>
              <a:rPr lang="en-US" sz="1800" b="1" i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067-700</a:t>
            </a:r>
            <a:r>
              <a:rPr lang="uk-UA" sz="1800" b="1" i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-</a:t>
            </a:r>
            <a:r>
              <a:rPr lang="en-US" sz="1800" b="1" i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21</a:t>
            </a:r>
            <a:r>
              <a:rPr lang="uk-UA" sz="1800" b="1" i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-</a:t>
            </a:r>
            <a:r>
              <a:rPr lang="en-US" sz="1800" b="1" i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86</a:t>
            </a:r>
            <a:endParaRPr lang="uk-UA" sz="1800" b="1" i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  <a:p>
            <a:pPr algn="ctr"/>
            <a:endParaRPr lang="uk-UA" sz="2400" dirty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endParaRPr lang="en-US" sz="3200" dirty="0">
              <a:solidFill>
                <a:schemeClr val="tx2">
                  <a:lumMod val="7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870094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38125"/>
            <a:ext cx="7139136" cy="868363"/>
          </a:xfrm>
        </p:spPr>
        <p:txBody>
          <a:bodyPr/>
          <a:lstStyle/>
          <a:p>
            <a:r>
              <a:rPr lang="uk-UA" sz="2800" dirty="0"/>
              <a:t>Пропонуються такі форми занять: </a:t>
            </a:r>
            <a:endParaRPr lang="ru-RU" sz="2800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uk-UA" sz="2800" dirty="0">
                <a:solidFill>
                  <a:schemeClr val="tx2">
                    <a:lumMod val="75000"/>
                  </a:schemeClr>
                </a:solidFill>
              </a:rPr>
              <a:t>урок –лекція,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uk-UA" sz="2800" dirty="0">
                <a:solidFill>
                  <a:schemeClr val="tx2">
                    <a:lumMod val="75000"/>
                  </a:schemeClr>
                </a:solidFill>
              </a:rPr>
              <a:t>урок – семінар,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uk-UA" sz="2800" dirty="0">
                <a:solidFill>
                  <a:schemeClr val="tx2">
                    <a:lumMod val="75000"/>
                  </a:schemeClr>
                </a:solidFill>
              </a:rPr>
              <a:t>урок – дискусія,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uk-UA" sz="2800" dirty="0">
                <a:solidFill>
                  <a:schemeClr val="tx2">
                    <a:lumMod val="75000"/>
                  </a:schemeClr>
                </a:solidFill>
              </a:rPr>
              <a:t> урок – «круглий стіл»,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uk-UA" sz="2800" dirty="0">
                <a:solidFill>
                  <a:schemeClr val="tx2">
                    <a:lumMod val="75000"/>
                  </a:schemeClr>
                </a:solidFill>
              </a:rPr>
              <a:t>урок – контроль знань,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uk-UA" sz="2800" dirty="0">
                <a:solidFill>
                  <a:schemeClr val="tx2">
                    <a:lumMod val="75000"/>
                  </a:schemeClr>
                </a:solidFill>
              </a:rPr>
              <a:t>урок роботи в Інтернеті,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uk-UA" sz="2800" dirty="0">
                <a:solidFill>
                  <a:schemeClr val="tx2">
                    <a:lumMod val="75000"/>
                  </a:schemeClr>
                </a:solidFill>
              </a:rPr>
              <a:t>урок – практикум,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uk-UA" sz="2800" dirty="0">
                <a:solidFill>
                  <a:schemeClr val="tx2">
                    <a:lumMod val="75000"/>
                  </a:schemeClr>
                </a:solidFill>
              </a:rPr>
              <a:t>урок – дослідження (міні-проект) тощо</a:t>
            </a:r>
            <a:r>
              <a:rPr lang="uk-UA" sz="2000" dirty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7546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uk-UA" sz="2400" dirty="0"/>
            </a:br>
            <a:br>
              <a:rPr lang="uk-UA" sz="2400" dirty="0"/>
            </a:br>
            <a:r>
              <a:rPr lang="uk-UA" sz="3200" dirty="0"/>
              <a:t>Основні методи та технології:</a:t>
            </a:r>
            <a:br>
              <a:rPr lang="ru-RU" dirty="0"/>
            </a:br>
            <a:endParaRPr lang="ru-RU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just">
              <a:buFont typeface="Wingdings" panose="05000000000000000000" pitchFamily="2" charset="2"/>
              <a:buChar char="Ø"/>
            </a:pPr>
            <a:r>
              <a:rPr lang="uk-UA" sz="2000" dirty="0" err="1">
                <a:solidFill>
                  <a:schemeClr val="tx2">
                    <a:lumMod val="75000"/>
                  </a:schemeClr>
                </a:solidFill>
              </a:rPr>
              <a:t>пояснювально</a:t>
            </a:r>
            <a:r>
              <a:rPr lang="uk-UA" sz="2000" dirty="0">
                <a:solidFill>
                  <a:schemeClr val="tx2">
                    <a:lumMod val="75000"/>
                  </a:schemeClr>
                </a:solidFill>
              </a:rPr>
              <a:t>-ілюстративний, що поєднує словесні методи (розповідь, пояснення, робота з літературними джерелами) з ілюстрацією різних за змістом джерел (довідники, карти, схеми, діаграми, натуральні об'єкти та ін.);</a:t>
            </a:r>
          </a:p>
          <a:p>
            <a:pPr lvl="0" algn="just">
              <a:buFont typeface="Wingdings" panose="05000000000000000000" pitchFamily="2" charset="2"/>
              <a:buChar char="Ø"/>
            </a:pPr>
            <a:r>
              <a:rPr lang="uk-UA" sz="2000" dirty="0">
                <a:solidFill>
                  <a:schemeClr val="tx2">
                    <a:lumMod val="75000"/>
                  </a:schemeClr>
                </a:solidFill>
              </a:rPr>
              <a:t>частково-пошуковий, що ґрунтується на використанні географічних знань, життєвого і пізнавального досвіду учнів. Прикладом такого методу є бесіда, яка залежно від дидактичних цілей уроку може бути перевірочною, евристичною, </a:t>
            </a:r>
            <a:r>
              <a:rPr lang="uk-UA" sz="2000" dirty="0" err="1">
                <a:solidFill>
                  <a:schemeClr val="tx2">
                    <a:lumMod val="75000"/>
                  </a:schemeClr>
                </a:solidFill>
              </a:rPr>
              <a:t>повторювально</a:t>
            </a:r>
            <a:r>
              <a:rPr lang="uk-UA" sz="2000" dirty="0">
                <a:solidFill>
                  <a:schemeClr val="tx2">
                    <a:lumMod val="75000"/>
                  </a:schemeClr>
                </a:solidFill>
              </a:rPr>
              <a:t>-узагальнюючою;</a:t>
            </a:r>
          </a:p>
          <a:p>
            <a:pPr lvl="0" algn="just">
              <a:buFont typeface="Wingdings" panose="05000000000000000000" pitchFamily="2" charset="2"/>
              <a:buChar char="Ø"/>
            </a:pPr>
            <a:r>
              <a:rPr lang="uk-UA" sz="2000" dirty="0">
                <a:solidFill>
                  <a:schemeClr val="tx2">
                    <a:lumMod val="75000"/>
                  </a:schemeClr>
                </a:solidFill>
              </a:rPr>
              <a:t>Дослідницький метод як один з провідних способів організації пошукової діяльності учнів у навчальній роботі сприяє набуттю учнями умінь і навичок самостійної роботи.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uk-UA" sz="2000" dirty="0">
                <a:solidFill>
                  <a:schemeClr val="tx2">
                    <a:lumMod val="75000"/>
                  </a:schemeClr>
                </a:solidFill>
              </a:rPr>
              <a:t>Даний метод використовується під час складання графіків, діаграм, схем, звітів, економіко-географічних характеристик територій; роботи з різними джерелами географічного змісту та над творчими завданнями.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13275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8CEEC3-942C-46FA-B295-7CFF843BB8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200" dirty="0"/>
              <a:t>Основні методи та технології:</a:t>
            </a:r>
            <a:endParaRPr lang="ru-UA" sz="32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E75BD22-ACCF-4014-86BA-BAF92071E9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z="2400" dirty="0"/>
              <a:t>«перевернутий клас»</a:t>
            </a:r>
          </a:p>
          <a:p>
            <a:r>
              <a:rPr lang="uk-UA" sz="2400" dirty="0"/>
              <a:t>«</a:t>
            </a:r>
            <a:r>
              <a:rPr lang="uk-UA" sz="2400" dirty="0" err="1"/>
              <a:t>гейміфікація</a:t>
            </a:r>
            <a:r>
              <a:rPr lang="uk-UA" sz="2400" dirty="0"/>
              <a:t>»</a:t>
            </a:r>
          </a:p>
          <a:p>
            <a:r>
              <a:rPr lang="uk-UA" sz="2400" dirty="0"/>
              <a:t>«</a:t>
            </a:r>
            <a:r>
              <a:rPr lang="uk-UA" sz="2400" dirty="0" err="1"/>
              <a:t>бріколаж</a:t>
            </a:r>
            <a:r>
              <a:rPr lang="uk-UA" sz="2400" dirty="0"/>
              <a:t>» </a:t>
            </a:r>
          </a:p>
          <a:p>
            <a:r>
              <a:rPr lang="uk-UA" sz="2400" dirty="0"/>
              <a:t>змішане навчання (</a:t>
            </a:r>
            <a:r>
              <a:rPr lang="uk-UA" sz="2400" dirty="0" err="1"/>
              <a:t>blended</a:t>
            </a:r>
            <a:r>
              <a:rPr lang="uk-UA" sz="2400" dirty="0"/>
              <a:t> </a:t>
            </a:r>
            <a:r>
              <a:rPr lang="uk-UA" sz="2400" dirty="0" err="1"/>
              <a:t>learning</a:t>
            </a:r>
            <a:r>
              <a:rPr lang="uk-UA" sz="2400" dirty="0"/>
              <a:t> гібридне)»,</a:t>
            </a:r>
          </a:p>
          <a:p>
            <a:r>
              <a:rPr lang="uk-UA" sz="2400" dirty="0"/>
              <a:t>«хмарне» навчання»</a:t>
            </a:r>
          </a:p>
          <a:p>
            <a:r>
              <a:rPr lang="uk-UA" sz="2400" dirty="0"/>
              <a:t>«</a:t>
            </a:r>
            <a:r>
              <a:rPr lang="uk-UA" sz="2400" dirty="0" err="1"/>
              <a:t>скрайбінг</a:t>
            </a:r>
            <a:r>
              <a:rPr lang="uk-UA" sz="2400" dirty="0"/>
              <a:t>» </a:t>
            </a:r>
          </a:p>
          <a:p>
            <a:r>
              <a:rPr lang="uk-UA" sz="2400" dirty="0"/>
              <a:t>«кейс-метод»</a:t>
            </a:r>
          </a:p>
          <a:p>
            <a:r>
              <a:rPr lang="uk-UA" sz="2400" dirty="0"/>
              <a:t>«</a:t>
            </a:r>
            <a:r>
              <a:rPr lang="uk-UA" sz="2400" dirty="0" err="1"/>
              <a:t>гронування</a:t>
            </a:r>
            <a:r>
              <a:rPr lang="uk-UA" sz="2400" dirty="0"/>
              <a:t>»</a:t>
            </a:r>
          </a:p>
          <a:p>
            <a:r>
              <a:rPr lang="uk-UA" sz="2400" dirty="0"/>
              <a:t>логічні ланцюжки</a:t>
            </a:r>
          </a:p>
          <a:p>
            <a:r>
              <a:rPr lang="uk-UA" sz="2400" dirty="0"/>
              <a:t>Встановлення причинно-наслідкових </a:t>
            </a:r>
            <a:r>
              <a:rPr lang="uk-UA" sz="2400" dirty="0" err="1"/>
              <a:t>зв’язків</a:t>
            </a:r>
            <a:endParaRPr lang="uk-UA" sz="2400" dirty="0"/>
          </a:p>
          <a:p>
            <a:r>
              <a:rPr lang="uk-UA" sz="2400" dirty="0"/>
              <a:t>«</a:t>
            </a:r>
            <a:r>
              <a:rPr lang="uk-UA" sz="2400" dirty="0" err="1"/>
              <a:t>гронування</a:t>
            </a:r>
            <a:r>
              <a:rPr lang="uk-UA" sz="2400" dirty="0"/>
              <a:t>»</a:t>
            </a:r>
            <a:endParaRPr lang="ru-UA" sz="2400" dirty="0"/>
          </a:p>
        </p:txBody>
      </p:sp>
    </p:spTree>
    <p:extLst>
      <p:ext uri="{BB962C8B-B14F-4D97-AF65-F5344CB8AC3E}">
        <p14:creationId xmlns:p14="http://schemas.microsoft.com/office/powerpoint/2010/main" val="5349144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38125"/>
            <a:ext cx="6779096" cy="868363"/>
          </a:xfrm>
        </p:spPr>
        <p:txBody>
          <a:bodyPr/>
          <a:lstStyle/>
          <a:p>
            <a:r>
              <a:rPr lang="uk-UA" sz="2800" dirty="0"/>
              <a:t>Організація освітнього процесу передбачає:</a:t>
            </a:r>
            <a:endParaRPr lang="ru-RU" sz="2800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Font typeface="Wingdings" panose="05000000000000000000" pitchFamily="2" charset="2"/>
              <a:buChar char="Ø"/>
            </a:pPr>
            <a:r>
              <a:rPr lang="uk-UA" sz="2800" dirty="0">
                <a:solidFill>
                  <a:schemeClr val="tx2">
                    <a:lumMod val="75000"/>
                  </a:schemeClr>
                </a:solidFill>
              </a:rPr>
              <a:t>зв'язок навчання з життям;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uk-UA" sz="2800" dirty="0">
                <a:solidFill>
                  <a:schemeClr val="tx2">
                    <a:lumMod val="75000"/>
                  </a:schemeClr>
                </a:solidFill>
              </a:rPr>
              <a:t>підвищення мотивації учнів до навчання;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uk-UA" sz="2800" dirty="0">
                <a:solidFill>
                  <a:schemeClr val="tx2">
                    <a:lumMod val="75000"/>
                  </a:schemeClr>
                </a:solidFill>
              </a:rPr>
              <a:t>реалізацію системно-діяльнісного підходу до навчання;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uk-UA" sz="2800" dirty="0">
                <a:solidFill>
                  <a:schemeClr val="tx2">
                    <a:lumMod val="75000"/>
                  </a:schemeClr>
                </a:solidFill>
              </a:rPr>
              <a:t>розвиток самостійності й активності учнів;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uk-UA" sz="2800" dirty="0">
                <a:solidFill>
                  <a:schemeClr val="tx2">
                    <a:lumMod val="75000"/>
                  </a:schemeClr>
                </a:solidFill>
              </a:rPr>
              <a:t>розвиток уміння адаптуватися до дійсності;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uk-UA" sz="2800" dirty="0">
                <a:solidFill>
                  <a:schemeClr val="tx2">
                    <a:lumMod val="75000"/>
                  </a:schemeClr>
                </a:solidFill>
              </a:rPr>
              <a:t>уміння спілкуватися, співпрацювати з людьми в різних видах діяльності.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b="1" dirty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8164840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3200" dirty="0"/>
              <a:t>Оцінювання навчальних досягнень учнів </a:t>
            </a:r>
            <a:endParaRPr lang="en-US" sz="3200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uk-UA" sz="2800" dirty="0"/>
              <a:t>Оцінювання навчальних досягнень учнів відбувається відповідно до орієнтовних вимог оцінювання, затверджених  МОН  України наказ від </a:t>
            </a:r>
            <a:r>
              <a:rPr lang="uk-UA" sz="2800" b="1" i="1" dirty="0"/>
              <a:t>21.08.2013</a:t>
            </a:r>
            <a:r>
              <a:rPr lang="uk-UA" sz="2800" dirty="0"/>
              <a:t> № 1222  «Про  затвердження  орієнтовних  вимог оцінювання навчальних досягнень учнів з базових дисциплін у системі загальної середньої освіти»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59007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333032" y="188640"/>
            <a:ext cx="6838220" cy="868363"/>
          </a:xfrm>
        </p:spPr>
        <p:txBody>
          <a:bodyPr/>
          <a:lstStyle/>
          <a:p>
            <a:r>
              <a:rPr lang="uk-UA" altLang="ru-RU" sz="2800" dirty="0"/>
              <a:t>Сайти з </a:t>
            </a:r>
            <a:r>
              <a:rPr lang="uk-UA" altLang="ru-RU" sz="2800" dirty="0" err="1"/>
              <a:t>онлайновими</a:t>
            </a:r>
            <a:r>
              <a:rPr lang="uk-UA" altLang="ru-RU" sz="2800" dirty="0"/>
              <a:t> підручниками</a:t>
            </a:r>
            <a:endParaRPr lang="en-US" altLang="ru-RU" sz="2800" dirty="0"/>
          </a:p>
        </p:txBody>
      </p:sp>
      <p:sp>
        <p:nvSpPr>
          <p:cNvPr id="14339" name="AutoShape 3"/>
          <p:cNvSpPr>
            <a:spLocks noChangeArrowheads="1"/>
          </p:cNvSpPr>
          <p:nvPr/>
        </p:nvSpPr>
        <p:spPr bwMode="gray">
          <a:xfrm>
            <a:off x="457200" y="4191000"/>
            <a:ext cx="2543175" cy="1600200"/>
          </a:xfrm>
          <a:prstGeom prst="roundRect">
            <a:avLst>
              <a:gd name="adj" fmla="val 12699"/>
            </a:avLst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chemeClr val="accent1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black">
          <a:xfrm>
            <a:off x="3622675" y="3278188"/>
            <a:ext cx="190500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ru-RU" sz="1600" b="1" dirty="0">
                <a:solidFill>
                  <a:schemeClr val="bg1"/>
                </a:solidFill>
                <a:cs typeface="Arial" charset="0"/>
              </a:rPr>
              <a:t> </a:t>
            </a:r>
            <a:r>
              <a:rPr lang="uk-UA" altLang="ru-RU" sz="1600" b="1" dirty="0">
                <a:solidFill>
                  <a:schemeClr val="bg1"/>
                </a:solidFill>
                <a:cs typeface="Arial" charset="0"/>
              </a:rPr>
              <a:t>Для використання учнями та вчителями</a:t>
            </a:r>
            <a:endParaRPr lang="en-US" altLang="ru-RU" sz="1600" b="1" dirty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14341" name="AutoShape 5"/>
          <p:cNvSpPr>
            <a:spLocks noChangeArrowheads="1"/>
          </p:cNvSpPr>
          <p:nvPr/>
        </p:nvSpPr>
        <p:spPr bwMode="gray">
          <a:xfrm>
            <a:off x="511175" y="4619625"/>
            <a:ext cx="2408238" cy="11144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noFill/>
          </a:ln>
          <a:effectLst>
            <a:prstShdw prst="shdw18" dist="17961" dir="13500000">
              <a:srgbClr val="FFFFFF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99DEE7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4342" name="Text Box 18"/>
          <p:cNvSpPr txBox="1">
            <a:spLocks noChangeArrowheads="1"/>
          </p:cNvSpPr>
          <p:nvPr/>
        </p:nvSpPr>
        <p:spPr bwMode="white">
          <a:xfrm>
            <a:off x="912813" y="4214813"/>
            <a:ext cx="1651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uk-UA" altLang="ru-RU" sz="2000" b="1" dirty="0">
                <a:solidFill>
                  <a:srgbClr val="FFFFFF"/>
                </a:solidFill>
                <a:cs typeface="Arial" charset="0"/>
              </a:rPr>
              <a:t>3</a:t>
            </a:r>
            <a:endParaRPr lang="en-US" altLang="ru-RU" sz="2000" b="1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4344" name="AutoShape 8"/>
          <p:cNvSpPr>
            <a:spLocks noChangeArrowheads="1"/>
          </p:cNvSpPr>
          <p:nvPr/>
        </p:nvSpPr>
        <p:spPr bwMode="gray">
          <a:xfrm>
            <a:off x="457200" y="1828800"/>
            <a:ext cx="2543175" cy="1600200"/>
          </a:xfrm>
          <a:prstGeom prst="roundRect">
            <a:avLst>
              <a:gd name="adj" fmla="val 12699"/>
            </a:avLst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chemeClr val="folHlink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4345" name="AutoShape 9"/>
          <p:cNvSpPr>
            <a:spLocks noChangeArrowheads="1"/>
          </p:cNvSpPr>
          <p:nvPr/>
        </p:nvSpPr>
        <p:spPr bwMode="gray">
          <a:xfrm>
            <a:off x="511175" y="2257425"/>
            <a:ext cx="2408238" cy="11144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noFill/>
          </a:ln>
          <a:effectLst>
            <a:prstShdw prst="shdw18" dist="17961" dir="13500000">
              <a:srgbClr val="FFFFFF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99DEE7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4346" name="Text Box 18"/>
          <p:cNvSpPr txBox="1">
            <a:spLocks noChangeArrowheads="1"/>
          </p:cNvSpPr>
          <p:nvPr/>
        </p:nvSpPr>
        <p:spPr bwMode="white">
          <a:xfrm>
            <a:off x="912813" y="1852613"/>
            <a:ext cx="1651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uk-UA" altLang="ru-RU" sz="2000" b="1" dirty="0">
                <a:solidFill>
                  <a:srgbClr val="FFFFFF"/>
                </a:solidFill>
                <a:cs typeface="Arial" charset="0"/>
              </a:rPr>
              <a:t>1</a:t>
            </a:r>
            <a:endParaRPr lang="en-US" altLang="ru-RU" sz="2000" b="1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4347" name="Text Box 9"/>
          <p:cNvSpPr txBox="1">
            <a:spLocks noChangeArrowheads="1"/>
          </p:cNvSpPr>
          <p:nvPr/>
        </p:nvSpPr>
        <p:spPr bwMode="gray">
          <a:xfrm>
            <a:off x="552450" y="2335213"/>
            <a:ext cx="231616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1400" b="1" dirty="0" err="1">
                <a:hlinkClick r:id="rId2" tooltip="Електронна шкільна бібліотека | Українські підручники в електронному вигляді"/>
              </a:rPr>
              <a:t>Електронна</a:t>
            </a:r>
            <a:r>
              <a:rPr lang="ru-RU" sz="1400" b="1" dirty="0">
                <a:hlinkClick r:id="rId2" tooltip="Електронна шкільна бібліотека | Українські підручники в електронному вигляді"/>
              </a:rPr>
              <a:t> </a:t>
            </a:r>
            <a:r>
              <a:rPr lang="ru-RU" sz="1400" b="1" dirty="0" err="1">
                <a:hlinkClick r:id="rId2" tooltip="Електронна шкільна бібліотека | Українські підручники в електронному вигляді"/>
              </a:rPr>
              <a:t>шкільна</a:t>
            </a:r>
            <a:r>
              <a:rPr lang="ru-RU" sz="1400" b="1" dirty="0">
                <a:hlinkClick r:id="rId2" tooltip="Електронна шкільна бібліотека | Українські підручники в електронному вигляді"/>
              </a:rPr>
              <a:t> </a:t>
            </a:r>
            <a:r>
              <a:rPr lang="ru-RU" sz="1400" b="1" dirty="0" err="1">
                <a:hlinkClick r:id="rId2" tooltip="Електронна шкільна бібліотека | Українські підручники в електронному вигляді"/>
              </a:rPr>
              <a:t>бібліотека</a:t>
            </a:r>
            <a:r>
              <a:rPr lang="ru-RU" sz="1400" b="1" dirty="0">
                <a:hlinkClick r:id="rId2" tooltip="Електронна шкільна бібліотека | Українські підручники в електронному вигляді"/>
              </a:rPr>
              <a:t> | </a:t>
            </a:r>
            <a:r>
              <a:rPr lang="ru-RU" sz="1400" b="1" dirty="0" err="1">
                <a:hlinkClick r:id="rId2" tooltip="Електронна шкільна бібліотека | Українські підручники в електронному вигляді"/>
              </a:rPr>
              <a:t>Українські</a:t>
            </a:r>
            <a:r>
              <a:rPr lang="ru-RU" sz="1400" b="1" dirty="0">
                <a:hlinkClick r:id="rId2" tooltip="Електронна шкільна бібліотека | Українські підручники в електронному вигляді"/>
              </a:rPr>
              <a:t> </a:t>
            </a:r>
            <a:r>
              <a:rPr lang="ru-RU" sz="1400" b="1" dirty="0" err="1">
                <a:hlinkClick r:id="rId2" tooltip="Електронна шкільна бібліотека | Українські підручники в електронному вигляді"/>
              </a:rPr>
              <a:t>підручники</a:t>
            </a:r>
            <a:endParaRPr lang="ru-RU" sz="1400" b="1" dirty="0"/>
          </a:p>
        </p:txBody>
      </p:sp>
      <p:sp>
        <p:nvSpPr>
          <p:cNvPr id="14348" name="AutoShape 12"/>
          <p:cNvSpPr>
            <a:spLocks noChangeArrowheads="1"/>
          </p:cNvSpPr>
          <p:nvPr/>
        </p:nvSpPr>
        <p:spPr bwMode="gray">
          <a:xfrm>
            <a:off x="6067425" y="4191000"/>
            <a:ext cx="2543175" cy="1600200"/>
          </a:xfrm>
          <a:prstGeom prst="roundRect">
            <a:avLst>
              <a:gd name="adj" fmla="val 12699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chemeClr val="hlink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4349" name="AutoShape 13"/>
          <p:cNvSpPr>
            <a:spLocks noChangeArrowheads="1"/>
          </p:cNvSpPr>
          <p:nvPr/>
        </p:nvSpPr>
        <p:spPr bwMode="gray">
          <a:xfrm>
            <a:off x="6121400" y="4619625"/>
            <a:ext cx="2408238" cy="11144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noFill/>
          </a:ln>
          <a:effectLst>
            <a:prstShdw prst="shdw18" dist="17961" dir="13500000">
              <a:srgbClr val="FFFFFF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99DEE7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4350" name="Text Box 18"/>
          <p:cNvSpPr txBox="1">
            <a:spLocks noChangeArrowheads="1"/>
          </p:cNvSpPr>
          <p:nvPr/>
        </p:nvSpPr>
        <p:spPr bwMode="white">
          <a:xfrm>
            <a:off x="6523038" y="4214813"/>
            <a:ext cx="1651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uk-UA" altLang="ru-RU" sz="2000" b="1" dirty="0">
                <a:solidFill>
                  <a:srgbClr val="FFFFFF"/>
                </a:solidFill>
                <a:cs typeface="Arial" charset="0"/>
              </a:rPr>
              <a:t>4</a:t>
            </a:r>
            <a:endParaRPr lang="en-US" altLang="ru-RU" sz="2000" b="1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4351" name="Text Box 9"/>
          <p:cNvSpPr txBox="1">
            <a:spLocks noChangeArrowheads="1"/>
          </p:cNvSpPr>
          <p:nvPr/>
        </p:nvSpPr>
        <p:spPr bwMode="gray">
          <a:xfrm>
            <a:off x="6121400" y="4788475"/>
            <a:ext cx="231616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0" hangingPunct="0"/>
            <a:r>
              <a:rPr lang="uk-UA" altLang="ru-RU" sz="1400" b="1" dirty="0">
                <a:solidFill>
                  <a:srgbClr val="000000"/>
                </a:solidFill>
                <a:cs typeface="Arial" charset="0"/>
              </a:rPr>
              <a:t>МОН України</a:t>
            </a:r>
            <a:endParaRPr lang="en-US" altLang="ru-RU" sz="1400" b="1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4352" name="AutoShape 16"/>
          <p:cNvSpPr>
            <a:spLocks noChangeArrowheads="1"/>
          </p:cNvSpPr>
          <p:nvPr/>
        </p:nvSpPr>
        <p:spPr bwMode="gray">
          <a:xfrm>
            <a:off x="6067425" y="1828800"/>
            <a:ext cx="2543175" cy="1600200"/>
          </a:xfrm>
          <a:prstGeom prst="roundRect">
            <a:avLst>
              <a:gd name="adj" fmla="val 12699"/>
            </a:avLst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chemeClr val="accent2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4353" name="AutoShape 17"/>
          <p:cNvSpPr>
            <a:spLocks noChangeArrowheads="1"/>
          </p:cNvSpPr>
          <p:nvPr/>
        </p:nvSpPr>
        <p:spPr bwMode="gray">
          <a:xfrm>
            <a:off x="6121400" y="2257425"/>
            <a:ext cx="2408238" cy="11144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noFill/>
          </a:ln>
          <a:effectLst>
            <a:prstShdw prst="shdw18" dist="17961" dir="13500000">
              <a:srgbClr val="FFFFFF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99DEE7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4354" name="Text Box 18"/>
          <p:cNvSpPr txBox="1">
            <a:spLocks noChangeArrowheads="1"/>
          </p:cNvSpPr>
          <p:nvPr/>
        </p:nvSpPr>
        <p:spPr bwMode="white">
          <a:xfrm>
            <a:off x="6523038" y="1852613"/>
            <a:ext cx="1651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uk-UA" altLang="ru-RU" sz="2000" b="1" dirty="0">
                <a:solidFill>
                  <a:srgbClr val="FFFFFF"/>
                </a:solidFill>
                <a:cs typeface="Arial" charset="0"/>
              </a:rPr>
              <a:t>2</a:t>
            </a:r>
            <a:endParaRPr lang="en-US" altLang="ru-RU" sz="2000" b="1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4355" name="Text Box 9"/>
          <p:cNvSpPr txBox="1">
            <a:spLocks noChangeArrowheads="1"/>
          </p:cNvSpPr>
          <p:nvPr/>
        </p:nvSpPr>
        <p:spPr bwMode="gray">
          <a:xfrm>
            <a:off x="6162675" y="2335213"/>
            <a:ext cx="231616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0" hangingPunct="0"/>
            <a:r>
              <a:rPr lang="uk-UA" altLang="ru-RU" sz="1400" b="1" dirty="0">
                <a:solidFill>
                  <a:srgbClr val="000000"/>
                </a:solidFill>
                <a:cs typeface="Arial" charset="0"/>
                <a:hlinkClick r:id="rId3"/>
              </a:rPr>
              <a:t>Шкільні підручники</a:t>
            </a:r>
            <a:endParaRPr lang="en-US" altLang="ru-RU" sz="1400" b="1" dirty="0">
              <a:solidFill>
                <a:srgbClr val="000000"/>
              </a:solidFill>
              <a:cs typeface="Arial" charset="0"/>
            </a:endParaRPr>
          </a:p>
        </p:txBody>
      </p:sp>
      <p:grpSp>
        <p:nvGrpSpPr>
          <p:cNvPr id="14356" name="Group 20"/>
          <p:cNvGrpSpPr>
            <a:grpSpLocks/>
          </p:cNvGrpSpPr>
          <p:nvPr/>
        </p:nvGrpSpPr>
        <p:grpSpPr bwMode="auto">
          <a:xfrm>
            <a:off x="3095625" y="2438400"/>
            <a:ext cx="2819400" cy="2803525"/>
            <a:chOff x="1968" y="1488"/>
            <a:chExt cx="1776" cy="1766"/>
          </a:xfrm>
        </p:grpSpPr>
        <p:sp>
          <p:nvSpPr>
            <p:cNvPr id="14357" name="AutoShape 21"/>
            <p:cNvSpPr>
              <a:spLocks noChangeArrowheads="1"/>
            </p:cNvSpPr>
            <p:nvPr/>
          </p:nvSpPr>
          <p:spPr bwMode="gray">
            <a:xfrm rot="6774404">
              <a:off x="2004" y="1578"/>
              <a:ext cx="1688" cy="1664"/>
            </a:xfrm>
            <a:custGeom>
              <a:avLst/>
              <a:gdLst>
                <a:gd name="G0" fmla="+- -1509893 0 0"/>
                <a:gd name="G1" fmla="+- -5955455 0 0"/>
                <a:gd name="G2" fmla="+- -1509893 0 -5955455"/>
                <a:gd name="G3" fmla="+- 10800 0 0"/>
                <a:gd name="G4" fmla="+- 0 0 -150989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926 0 0"/>
                <a:gd name="G9" fmla="+- 0 0 -5955455"/>
                <a:gd name="G10" fmla="+- 7926 0 2700"/>
                <a:gd name="G11" fmla="cos G10 -1509893"/>
                <a:gd name="G12" fmla="sin G10 -1509893"/>
                <a:gd name="G13" fmla="cos 13500 -1509893"/>
                <a:gd name="G14" fmla="sin 13500 -1509893"/>
                <a:gd name="G15" fmla="+- G11 10800 0"/>
                <a:gd name="G16" fmla="+- G12 10800 0"/>
                <a:gd name="G17" fmla="+- G13 10800 0"/>
                <a:gd name="G18" fmla="+- G14 10800 0"/>
                <a:gd name="G19" fmla="*/ 7926 1 2"/>
                <a:gd name="G20" fmla="+- G19 5400 0"/>
                <a:gd name="G21" fmla="cos G20 -1509893"/>
                <a:gd name="G22" fmla="sin G20 -1509893"/>
                <a:gd name="G23" fmla="+- G21 10800 0"/>
                <a:gd name="G24" fmla="+- G12 G23 G22"/>
                <a:gd name="G25" fmla="+- G22 G23 G11"/>
                <a:gd name="G26" fmla="cos 10800 -1509893"/>
                <a:gd name="G27" fmla="sin 10800 -1509893"/>
                <a:gd name="G28" fmla="cos 7926 -1509893"/>
                <a:gd name="G29" fmla="sin 7926 -150989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5955455"/>
                <a:gd name="G36" fmla="sin G34 -5955455"/>
                <a:gd name="G37" fmla="+/ -5955455 -150989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926 G39"/>
                <a:gd name="G43" fmla="sin 792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689 w 21600"/>
                <a:gd name="T5" fmla="*/ 1746 h 21600"/>
                <a:gd name="T6" fmla="*/ 10657 w 21600"/>
                <a:gd name="T7" fmla="*/ 1438 h 21600"/>
                <a:gd name="T8" fmla="*/ 15121 w 21600"/>
                <a:gd name="T9" fmla="*/ 4156 h 21600"/>
                <a:gd name="T10" fmla="*/ 23223 w 21600"/>
                <a:gd name="T11" fmla="*/ 5516 h 21600"/>
                <a:gd name="T12" fmla="*/ 21035 w 21600"/>
                <a:gd name="T13" fmla="*/ 10942 h 21600"/>
                <a:gd name="T14" fmla="*/ 15609 w 21600"/>
                <a:gd name="T15" fmla="*/ 875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93" y="7698"/>
                  </a:moveTo>
                  <a:cubicBezTo>
                    <a:pt x="16849" y="4772"/>
                    <a:pt x="13978" y="2874"/>
                    <a:pt x="10800" y="2874"/>
                  </a:cubicBezTo>
                  <a:cubicBezTo>
                    <a:pt x="10759" y="2873"/>
                    <a:pt x="10719" y="2874"/>
                    <a:pt x="10679" y="2874"/>
                  </a:cubicBezTo>
                  <a:lnTo>
                    <a:pt x="10635" y="1"/>
                  </a:lnTo>
                  <a:cubicBezTo>
                    <a:pt x="10690" y="0"/>
                    <a:pt x="10745" y="-1"/>
                    <a:pt x="10800" y="0"/>
                  </a:cubicBezTo>
                  <a:cubicBezTo>
                    <a:pt x="15131" y="0"/>
                    <a:pt x="19043" y="2587"/>
                    <a:pt x="20738" y="6573"/>
                  </a:cubicBezTo>
                  <a:lnTo>
                    <a:pt x="23223" y="5516"/>
                  </a:lnTo>
                  <a:lnTo>
                    <a:pt x="21035" y="10942"/>
                  </a:lnTo>
                  <a:lnTo>
                    <a:pt x="15609" y="8754"/>
                  </a:lnTo>
                  <a:lnTo>
                    <a:pt x="18093" y="7698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shade val="0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>
              <a:noFill/>
            </a:ln>
            <a:effectLst/>
            <a:scene3d>
              <a:camera prst="legacyObliqu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4358" name="AutoShape 22"/>
            <p:cNvSpPr>
              <a:spLocks noChangeArrowheads="1"/>
            </p:cNvSpPr>
            <p:nvPr/>
          </p:nvSpPr>
          <p:spPr bwMode="gray">
            <a:xfrm rot="12174404">
              <a:off x="1968" y="1567"/>
              <a:ext cx="1688" cy="1664"/>
            </a:xfrm>
            <a:custGeom>
              <a:avLst/>
              <a:gdLst>
                <a:gd name="G0" fmla="+- -1509893 0 0"/>
                <a:gd name="G1" fmla="+- -5955455 0 0"/>
                <a:gd name="G2" fmla="+- -1509893 0 -5955455"/>
                <a:gd name="G3" fmla="+- 10800 0 0"/>
                <a:gd name="G4" fmla="+- 0 0 -150989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926 0 0"/>
                <a:gd name="G9" fmla="+- 0 0 -5955455"/>
                <a:gd name="G10" fmla="+- 7926 0 2700"/>
                <a:gd name="G11" fmla="cos G10 -1509893"/>
                <a:gd name="G12" fmla="sin G10 -1509893"/>
                <a:gd name="G13" fmla="cos 13500 -1509893"/>
                <a:gd name="G14" fmla="sin 13500 -1509893"/>
                <a:gd name="G15" fmla="+- G11 10800 0"/>
                <a:gd name="G16" fmla="+- G12 10800 0"/>
                <a:gd name="G17" fmla="+- G13 10800 0"/>
                <a:gd name="G18" fmla="+- G14 10800 0"/>
                <a:gd name="G19" fmla="*/ 7926 1 2"/>
                <a:gd name="G20" fmla="+- G19 5400 0"/>
                <a:gd name="G21" fmla="cos G20 -1509893"/>
                <a:gd name="G22" fmla="sin G20 -1509893"/>
                <a:gd name="G23" fmla="+- G21 10800 0"/>
                <a:gd name="G24" fmla="+- G12 G23 G22"/>
                <a:gd name="G25" fmla="+- G22 G23 G11"/>
                <a:gd name="G26" fmla="cos 10800 -1509893"/>
                <a:gd name="G27" fmla="sin 10800 -1509893"/>
                <a:gd name="G28" fmla="cos 7926 -1509893"/>
                <a:gd name="G29" fmla="sin 7926 -150989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5955455"/>
                <a:gd name="G36" fmla="sin G34 -5955455"/>
                <a:gd name="G37" fmla="+/ -5955455 -150989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926 G39"/>
                <a:gd name="G43" fmla="sin 792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689 w 21600"/>
                <a:gd name="T5" fmla="*/ 1746 h 21600"/>
                <a:gd name="T6" fmla="*/ 10657 w 21600"/>
                <a:gd name="T7" fmla="*/ 1438 h 21600"/>
                <a:gd name="T8" fmla="*/ 15121 w 21600"/>
                <a:gd name="T9" fmla="*/ 4156 h 21600"/>
                <a:gd name="T10" fmla="*/ 23223 w 21600"/>
                <a:gd name="T11" fmla="*/ 5516 h 21600"/>
                <a:gd name="T12" fmla="*/ 21035 w 21600"/>
                <a:gd name="T13" fmla="*/ 10942 h 21600"/>
                <a:gd name="T14" fmla="*/ 15609 w 21600"/>
                <a:gd name="T15" fmla="*/ 875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93" y="7698"/>
                  </a:moveTo>
                  <a:cubicBezTo>
                    <a:pt x="16849" y="4772"/>
                    <a:pt x="13978" y="2874"/>
                    <a:pt x="10800" y="2874"/>
                  </a:cubicBezTo>
                  <a:cubicBezTo>
                    <a:pt x="10759" y="2873"/>
                    <a:pt x="10719" y="2874"/>
                    <a:pt x="10679" y="2874"/>
                  </a:cubicBezTo>
                  <a:lnTo>
                    <a:pt x="10635" y="1"/>
                  </a:lnTo>
                  <a:cubicBezTo>
                    <a:pt x="10690" y="0"/>
                    <a:pt x="10745" y="-1"/>
                    <a:pt x="10800" y="0"/>
                  </a:cubicBezTo>
                  <a:cubicBezTo>
                    <a:pt x="15131" y="0"/>
                    <a:pt x="19043" y="2587"/>
                    <a:pt x="20738" y="6573"/>
                  </a:cubicBezTo>
                  <a:lnTo>
                    <a:pt x="23223" y="5516"/>
                  </a:lnTo>
                  <a:lnTo>
                    <a:pt x="21035" y="10942"/>
                  </a:lnTo>
                  <a:lnTo>
                    <a:pt x="15609" y="8754"/>
                  </a:lnTo>
                  <a:lnTo>
                    <a:pt x="18093" y="7698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shade val="0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  <a:effectLst/>
            <a:scene3d>
              <a:camera prst="legacyObliqu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4359" name="AutoShape 23"/>
            <p:cNvSpPr>
              <a:spLocks noChangeArrowheads="1"/>
            </p:cNvSpPr>
            <p:nvPr/>
          </p:nvSpPr>
          <p:spPr bwMode="gray">
            <a:xfrm rot="17574404">
              <a:off x="2029" y="1500"/>
              <a:ext cx="1688" cy="1664"/>
            </a:xfrm>
            <a:custGeom>
              <a:avLst/>
              <a:gdLst>
                <a:gd name="G0" fmla="+- -1509893 0 0"/>
                <a:gd name="G1" fmla="+- -5955455 0 0"/>
                <a:gd name="G2" fmla="+- -1509893 0 -5955455"/>
                <a:gd name="G3" fmla="+- 10800 0 0"/>
                <a:gd name="G4" fmla="+- 0 0 -150989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926 0 0"/>
                <a:gd name="G9" fmla="+- 0 0 -5955455"/>
                <a:gd name="G10" fmla="+- 7926 0 2700"/>
                <a:gd name="G11" fmla="cos G10 -1509893"/>
                <a:gd name="G12" fmla="sin G10 -1509893"/>
                <a:gd name="G13" fmla="cos 13500 -1509893"/>
                <a:gd name="G14" fmla="sin 13500 -1509893"/>
                <a:gd name="G15" fmla="+- G11 10800 0"/>
                <a:gd name="G16" fmla="+- G12 10800 0"/>
                <a:gd name="G17" fmla="+- G13 10800 0"/>
                <a:gd name="G18" fmla="+- G14 10800 0"/>
                <a:gd name="G19" fmla="*/ 7926 1 2"/>
                <a:gd name="G20" fmla="+- G19 5400 0"/>
                <a:gd name="G21" fmla="cos G20 -1509893"/>
                <a:gd name="G22" fmla="sin G20 -1509893"/>
                <a:gd name="G23" fmla="+- G21 10800 0"/>
                <a:gd name="G24" fmla="+- G12 G23 G22"/>
                <a:gd name="G25" fmla="+- G22 G23 G11"/>
                <a:gd name="G26" fmla="cos 10800 -1509893"/>
                <a:gd name="G27" fmla="sin 10800 -1509893"/>
                <a:gd name="G28" fmla="cos 7926 -1509893"/>
                <a:gd name="G29" fmla="sin 7926 -150989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5955455"/>
                <a:gd name="G36" fmla="sin G34 -5955455"/>
                <a:gd name="G37" fmla="+/ -5955455 -150989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926 G39"/>
                <a:gd name="G43" fmla="sin 792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689 w 21600"/>
                <a:gd name="T5" fmla="*/ 1746 h 21600"/>
                <a:gd name="T6" fmla="*/ 10657 w 21600"/>
                <a:gd name="T7" fmla="*/ 1438 h 21600"/>
                <a:gd name="T8" fmla="*/ 15121 w 21600"/>
                <a:gd name="T9" fmla="*/ 4156 h 21600"/>
                <a:gd name="T10" fmla="*/ 23223 w 21600"/>
                <a:gd name="T11" fmla="*/ 5516 h 21600"/>
                <a:gd name="T12" fmla="*/ 21035 w 21600"/>
                <a:gd name="T13" fmla="*/ 10942 h 21600"/>
                <a:gd name="T14" fmla="*/ 15609 w 21600"/>
                <a:gd name="T15" fmla="*/ 875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93" y="7698"/>
                  </a:moveTo>
                  <a:cubicBezTo>
                    <a:pt x="16849" y="4772"/>
                    <a:pt x="13978" y="2874"/>
                    <a:pt x="10800" y="2874"/>
                  </a:cubicBezTo>
                  <a:cubicBezTo>
                    <a:pt x="10759" y="2873"/>
                    <a:pt x="10719" y="2874"/>
                    <a:pt x="10679" y="2874"/>
                  </a:cubicBezTo>
                  <a:lnTo>
                    <a:pt x="10635" y="1"/>
                  </a:lnTo>
                  <a:cubicBezTo>
                    <a:pt x="10690" y="0"/>
                    <a:pt x="10745" y="-1"/>
                    <a:pt x="10800" y="0"/>
                  </a:cubicBezTo>
                  <a:cubicBezTo>
                    <a:pt x="15131" y="0"/>
                    <a:pt x="19043" y="2587"/>
                    <a:pt x="20738" y="6573"/>
                  </a:cubicBezTo>
                  <a:lnTo>
                    <a:pt x="23223" y="5516"/>
                  </a:lnTo>
                  <a:lnTo>
                    <a:pt x="21035" y="10942"/>
                  </a:lnTo>
                  <a:lnTo>
                    <a:pt x="15609" y="8754"/>
                  </a:lnTo>
                  <a:lnTo>
                    <a:pt x="18093" y="7698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shade val="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>
              <a:noFill/>
            </a:ln>
            <a:effectLst/>
            <a:scene3d>
              <a:camera prst="legacyObliqu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folHlink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4360" name="AutoShape 24"/>
            <p:cNvSpPr>
              <a:spLocks noChangeArrowheads="1"/>
            </p:cNvSpPr>
            <p:nvPr/>
          </p:nvSpPr>
          <p:spPr bwMode="gray">
            <a:xfrm rot="22974404">
              <a:off x="2056" y="1536"/>
              <a:ext cx="1688" cy="1664"/>
            </a:xfrm>
            <a:custGeom>
              <a:avLst/>
              <a:gdLst>
                <a:gd name="G0" fmla="+- -1509893 0 0"/>
                <a:gd name="G1" fmla="+- -5955455 0 0"/>
                <a:gd name="G2" fmla="+- -1509893 0 -5955455"/>
                <a:gd name="G3" fmla="+- 10800 0 0"/>
                <a:gd name="G4" fmla="+- 0 0 -150989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926 0 0"/>
                <a:gd name="G9" fmla="+- 0 0 -5955455"/>
                <a:gd name="G10" fmla="+- 7926 0 2700"/>
                <a:gd name="G11" fmla="cos G10 -1509893"/>
                <a:gd name="G12" fmla="sin G10 -1509893"/>
                <a:gd name="G13" fmla="cos 13500 -1509893"/>
                <a:gd name="G14" fmla="sin 13500 -1509893"/>
                <a:gd name="G15" fmla="+- G11 10800 0"/>
                <a:gd name="G16" fmla="+- G12 10800 0"/>
                <a:gd name="G17" fmla="+- G13 10800 0"/>
                <a:gd name="G18" fmla="+- G14 10800 0"/>
                <a:gd name="G19" fmla="*/ 7926 1 2"/>
                <a:gd name="G20" fmla="+- G19 5400 0"/>
                <a:gd name="G21" fmla="cos G20 -1509893"/>
                <a:gd name="G22" fmla="sin G20 -1509893"/>
                <a:gd name="G23" fmla="+- G21 10800 0"/>
                <a:gd name="G24" fmla="+- G12 G23 G22"/>
                <a:gd name="G25" fmla="+- G22 G23 G11"/>
                <a:gd name="G26" fmla="cos 10800 -1509893"/>
                <a:gd name="G27" fmla="sin 10800 -1509893"/>
                <a:gd name="G28" fmla="cos 7926 -1509893"/>
                <a:gd name="G29" fmla="sin 7926 -150989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5955455"/>
                <a:gd name="G36" fmla="sin G34 -5955455"/>
                <a:gd name="G37" fmla="+/ -5955455 -150989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926 G39"/>
                <a:gd name="G43" fmla="sin 792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689 w 21600"/>
                <a:gd name="T5" fmla="*/ 1746 h 21600"/>
                <a:gd name="T6" fmla="*/ 10657 w 21600"/>
                <a:gd name="T7" fmla="*/ 1438 h 21600"/>
                <a:gd name="T8" fmla="*/ 15121 w 21600"/>
                <a:gd name="T9" fmla="*/ 4156 h 21600"/>
                <a:gd name="T10" fmla="*/ 23223 w 21600"/>
                <a:gd name="T11" fmla="*/ 5516 h 21600"/>
                <a:gd name="T12" fmla="*/ 21035 w 21600"/>
                <a:gd name="T13" fmla="*/ 10942 h 21600"/>
                <a:gd name="T14" fmla="*/ 15609 w 21600"/>
                <a:gd name="T15" fmla="*/ 875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93" y="7698"/>
                  </a:moveTo>
                  <a:cubicBezTo>
                    <a:pt x="16849" y="4772"/>
                    <a:pt x="13978" y="2874"/>
                    <a:pt x="10800" y="2874"/>
                  </a:cubicBezTo>
                  <a:cubicBezTo>
                    <a:pt x="10759" y="2873"/>
                    <a:pt x="10719" y="2874"/>
                    <a:pt x="10679" y="2874"/>
                  </a:cubicBezTo>
                  <a:lnTo>
                    <a:pt x="10635" y="1"/>
                  </a:lnTo>
                  <a:cubicBezTo>
                    <a:pt x="10690" y="0"/>
                    <a:pt x="10745" y="-1"/>
                    <a:pt x="10800" y="0"/>
                  </a:cubicBezTo>
                  <a:cubicBezTo>
                    <a:pt x="15131" y="0"/>
                    <a:pt x="19043" y="2587"/>
                    <a:pt x="20738" y="6573"/>
                  </a:cubicBezTo>
                  <a:lnTo>
                    <a:pt x="23223" y="5516"/>
                  </a:lnTo>
                  <a:lnTo>
                    <a:pt x="21035" y="10942"/>
                  </a:lnTo>
                  <a:lnTo>
                    <a:pt x="15609" y="8754"/>
                  </a:lnTo>
                  <a:lnTo>
                    <a:pt x="18093" y="7698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shade val="0"/>
                    <a:invGamma/>
                  </a:schemeClr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  <a:effectLst/>
            <a:scene3d>
              <a:camera prst="legacyObliqu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</p:grpSp>
      <p:sp>
        <p:nvSpPr>
          <p:cNvPr id="27" name="Скругленный прямоугольник 26"/>
          <p:cNvSpPr/>
          <p:nvPr/>
        </p:nvSpPr>
        <p:spPr bwMode="auto">
          <a:xfrm>
            <a:off x="179512" y="6539759"/>
            <a:ext cx="1747712" cy="129601"/>
          </a:xfrm>
          <a:prstGeom prst="roundRect">
            <a:avLst/>
          </a:prstGeom>
          <a:solidFill>
            <a:srgbClr val="357DA9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Text Box 9"/>
          <p:cNvSpPr txBox="1">
            <a:spLocks noChangeArrowheads="1"/>
          </p:cNvSpPr>
          <p:nvPr/>
        </p:nvSpPr>
        <p:spPr bwMode="gray">
          <a:xfrm>
            <a:off x="539396" y="4653617"/>
            <a:ext cx="23161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0" hangingPunct="0"/>
            <a:r>
              <a:rPr lang="uk-UA" altLang="ru-RU" sz="1400" b="1" dirty="0">
                <a:solidFill>
                  <a:srgbClr val="000000"/>
                </a:solidFill>
                <a:cs typeface="Arial" charset="0"/>
                <a:hlinkClick r:id="rId4"/>
              </a:rPr>
              <a:t>Шкільні підручники для України</a:t>
            </a:r>
            <a:endParaRPr lang="en-US" altLang="ru-RU" sz="1400" b="1" dirty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24122" y="906978"/>
            <a:ext cx="74888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sz="2800" dirty="0"/>
          </a:p>
          <a:p>
            <a:r>
              <a:rPr lang="en-US" sz="2800" dirty="0"/>
              <a:t>Science </a:t>
            </a:r>
            <a:r>
              <a:rPr lang="uk-UA" sz="2800" dirty="0"/>
              <a:t>– наука, природничі науки</a:t>
            </a:r>
            <a:endParaRPr lang="ru-RU" sz="2800" dirty="0"/>
          </a:p>
        </p:txBody>
      </p:sp>
      <p:sp>
        <p:nvSpPr>
          <p:cNvPr id="22" name="TextBox 21"/>
          <p:cNvSpPr txBox="1"/>
          <p:nvPr/>
        </p:nvSpPr>
        <p:spPr>
          <a:xfrm>
            <a:off x="5004048" y="4015197"/>
            <a:ext cx="1440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696530" y="3989578"/>
            <a:ext cx="1440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84556" y="764704"/>
            <a:ext cx="6870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6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</a:t>
            </a:r>
            <a:endParaRPr lang="ru-RU" sz="6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3" t="-1178" r="-1343" b="66841"/>
          <a:stretch/>
        </p:blipFill>
        <p:spPr bwMode="auto">
          <a:xfrm>
            <a:off x="0" y="-97651"/>
            <a:ext cx="9252520" cy="1004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251520" y="181081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6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</a:t>
            </a:r>
            <a:endParaRPr lang="ru-RU" sz="6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51520" y="3132861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6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</a:t>
            </a:r>
            <a:endParaRPr lang="ru-RU" sz="6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69633" y="436510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6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</a:t>
            </a:r>
            <a:endParaRPr lang="ru-RU" sz="6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24122" y="2143504"/>
            <a:ext cx="7488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Technology</a:t>
            </a:r>
            <a:r>
              <a:rPr lang="uk-UA" sz="2800" dirty="0"/>
              <a:t> - технології</a:t>
            </a:r>
            <a:endParaRPr lang="ru-RU" sz="2800" dirty="0"/>
          </a:p>
        </p:txBody>
      </p:sp>
      <p:sp>
        <p:nvSpPr>
          <p:cNvPr id="15" name="TextBox 14"/>
          <p:cNvSpPr txBox="1"/>
          <p:nvPr/>
        </p:nvSpPr>
        <p:spPr>
          <a:xfrm>
            <a:off x="1024122" y="3491977"/>
            <a:ext cx="7488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Engineering</a:t>
            </a:r>
            <a:r>
              <a:rPr lang="uk-UA" sz="2800" dirty="0"/>
              <a:t> - інженерія</a:t>
            </a:r>
            <a:endParaRPr lang="ru-RU" sz="2800" dirty="0"/>
          </a:p>
        </p:txBody>
      </p:sp>
      <p:sp>
        <p:nvSpPr>
          <p:cNvPr id="16" name="TextBox 15"/>
          <p:cNvSpPr txBox="1"/>
          <p:nvPr/>
        </p:nvSpPr>
        <p:spPr>
          <a:xfrm>
            <a:off x="1096130" y="4655255"/>
            <a:ext cx="7488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Mathematics</a:t>
            </a:r>
            <a:r>
              <a:rPr lang="uk-UA" sz="2800" dirty="0"/>
              <a:t> – математика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14419655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35A998-948E-40F6-A8A0-32D81EBD9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2800" dirty="0"/>
              <a:t>Особливості викладання географії в 2020/2021 н. р.</a:t>
            </a:r>
            <a:endParaRPr lang="ru-UA" sz="2800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F26A44B-6714-46DF-91D2-5C397C2E8FAD}"/>
              </a:ext>
            </a:extLst>
          </p:cNvPr>
          <p:cNvSpPr/>
          <p:nvPr/>
        </p:nvSpPr>
        <p:spPr>
          <a:xfrm>
            <a:off x="457200" y="2413338"/>
            <a:ext cx="836327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>
              <a:buNone/>
            </a:pPr>
            <a:r>
              <a:rPr lang="uk-UA" sz="2800" b="1" dirty="0">
                <a:solidFill>
                  <a:schemeClr val="accent1">
                    <a:lumMod val="50000"/>
                  </a:schemeClr>
                </a:solidFill>
              </a:rPr>
              <a:t>Лист Міністерства освіти і науки України </a:t>
            </a:r>
          </a:p>
          <a:p>
            <a:pPr marL="0" indent="0" algn="just">
              <a:buNone/>
            </a:pPr>
            <a:r>
              <a:rPr lang="uk-UA" sz="2800" dirty="0">
                <a:solidFill>
                  <a:schemeClr val="accent1">
                    <a:lumMod val="50000"/>
                  </a:schemeClr>
                </a:solidFill>
              </a:rPr>
              <a:t>“Щодо методичних рекомендацій про викладання навчальних предметів у закладах загальної середньої освіти у 2020/2021 навчальному році” </a:t>
            </a:r>
          </a:p>
          <a:p>
            <a:pPr marL="0" indent="0" algn="just">
              <a:buNone/>
            </a:pPr>
            <a:r>
              <a:rPr lang="uk-UA" sz="2800" dirty="0">
                <a:solidFill>
                  <a:schemeClr val="accent1">
                    <a:lumMod val="50000"/>
                  </a:schemeClr>
                </a:solidFill>
              </a:rPr>
              <a:t>від 11.08.2020 № 1/9-430</a:t>
            </a:r>
          </a:p>
        </p:txBody>
      </p:sp>
    </p:spTree>
    <p:extLst>
      <p:ext uri="{BB962C8B-B14F-4D97-AF65-F5344CB8AC3E}">
        <p14:creationId xmlns:p14="http://schemas.microsoft.com/office/powerpoint/2010/main" val="276866449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3D33A1-EA9D-4E10-B9CC-0456C116C2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2800" dirty="0"/>
              <a:t>Особливості викладання географії в 2020/2021 н. р.</a:t>
            </a:r>
            <a:endParaRPr lang="ru-UA" sz="2800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25DBE98-D673-41C8-A353-4D550DBFD074}"/>
              </a:ext>
            </a:extLst>
          </p:cNvPr>
          <p:cNvSpPr/>
          <p:nvPr/>
        </p:nvSpPr>
        <p:spPr>
          <a:xfrm>
            <a:off x="457200" y="315840"/>
            <a:ext cx="8147248" cy="53522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9728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uk-UA" sz="2800" b="1" dirty="0"/>
          </a:p>
          <a:p>
            <a:pPr marL="109728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uk-UA" sz="2800" b="1" dirty="0"/>
          </a:p>
          <a:p>
            <a:pPr marL="109728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uk-UA" sz="2800" b="1" dirty="0">
                <a:solidFill>
                  <a:schemeClr val="accent1">
                    <a:lumMod val="50000"/>
                  </a:schemeClr>
                </a:solidFill>
              </a:rPr>
              <a:t>Програми:</a:t>
            </a:r>
          </a:p>
          <a:p>
            <a:pPr algn="just"/>
            <a:r>
              <a:rPr lang="uk-UA" b="1" i="1" dirty="0">
                <a:solidFill>
                  <a:schemeClr val="accent1">
                    <a:lumMod val="50000"/>
                  </a:schemeClr>
                </a:solidFill>
              </a:rPr>
              <a:t>6-9 класи </a:t>
            </a:r>
            <a:r>
              <a:rPr lang="uk-UA" dirty="0">
                <a:solidFill>
                  <a:schemeClr val="accent1">
                    <a:lumMod val="50000"/>
                  </a:schemeClr>
                </a:solidFill>
              </a:rPr>
              <a:t>– Програма з географії для 6-9 класів загальноосвітніх навчальних закладів (оновлена), затверджена Міністерством освіти і науки України (наказ від 07.06.2017 № 804). </a:t>
            </a:r>
          </a:p>
          <a:p>
            <a:pPr algn="just"/>
            <a:r>
              <a:rPr lang="en-US" b="1" i="1" dirty="0">
                <a:solidFill>
                  <a:schemeClr val="accent1">
                    <a:lumMod val="50000"/>
                  </a:schemeClr>
                </a:solidFill>
              </a:rPr>
              <a:t>8-9 </a:t>
            </a:r>
            <a:r>
              <a:rPr lang="uk-UA" b="1" i="1" dirty="0">
                <a:solidFill>
                  <a:schemeClr val="accent1">
                    <a:lumMod val="50000"/>
                  </a:schemeClr>
                </a:solidFill>
              </a:rPr>
              <a:t>класи </a:t>
            </a:r>
            <a:r>
              <a:rPr lang="uk-UA" dirty="0">
                <a:solidFill>
                  <a:schemeClr val="accent1">
                    <a:lumMod val="50000"/>
                  </a:schemeClr>
                </a:solidFill>
              </a:rPr>
              <a:t>з поглибленим вивченням географії – Програма </a:t>
            </a:r>
            <a:r>
              <a:rPr lang="uk-UA" dirty="0" err="1">
                <a:solidFill>
                  <a:schemeClr val="accent1">
                    <a:lumMod val="50000"/>
                  </a:schemeClr>
                </a:solidFill>
              </a:rPr>
              <a:t>згеографії</a:t>
            </a:r>
            <a:r>
              <a:rPr lang="uk-UA" dirty="0">
                <a:solidFill>
                  <a:schemeClr val="accent1">
                    <a:lumMod val="50000"/>
                  </a:schemeClr>
                </a:solidFill>
              </a:rPr>
              <a:t> для 8-9 класів загальноосвітніх навчальних закладів з поглибленим вивченням біології, затверджена Міністерством освіти і науки України (наказ від 17.07.2013 № 983). </a:t>
            </a:r>
          </a:p>
          <a:p>
            <a:pPr algn="just"/>
            <a:r>
              <a:rPr lang="en-US" b="1" i="1" dirty="0">
                <a:solidFill>
                  <a:schemeClr val="accent1">
                    <a:lumMod val="50000"/>
                  </a:schemeClr>
                </a:solidFill>
              </a:rPr>
              <a:t>10-11 </a:t>
            </a:r>
            <a:r>
              <a:rPr lang="uk-UA" b="1" i="1" dirty="0">
                <a:solidFill>
                  <a:schemeClr val="accent1">
                    <a:lumMod val="50000"/>
                  </a:schemeClr>
                </a:solidFill>
              </a:rPr>
              <a:t>класи </a:t>
            </a:r>
            <a:r>
              <a:rPr lang="uk-UA" dirty="0">
                <a:solidFill>
                  <a:schemeClr val="accent1">
                    <a:lumMod val="50000"/>
                  </a:schemeClr>
                </a:solidFill>
              </a:rPr>
              <a:t>– Програма з географії для 10-11 класів закладів загальної середньої освіти, затверджена МОН України (наказ від 23.10.2017 № 1407):</a:t>
            </a:r>
          </a:p>
          <a:p>
            <a:pPr algn="just"/>
            <a:r>
              <a:rPr lang="uk-UA" dirty="0">
                <a:solidFill>
                  <a:schemeClr val="accent1">
                    <a:lumMod val="50000"/>
                  </a:schemeClr>
                </a:solidFill>
              </a:rPr>
              <a:t>Програму розміщено на офіційному веб-сайті Міністерства освіти і науки України 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https://goo.gl/fwh2BR</a:t>
            </a:r>
          </a:p>
        </p:txBody>
      </p:sp>
    </p:spTree>
    <p:extLst>
      <p:ext uri="{BB962C8B-B14F-4D97-AF65-F5344CB8AC3E}">
        <p14:creationId xmlns:p14="http://schemas.microsoft.com/office/powerpoint/2010/main" val="346723289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010A89-7A6A-47A6-8A87-0186A3D65D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2800" dirty="0"/>
              <a:t>Особливості викладання географії в 2020/2021 н. р.</a:t>
            </a:r>
            <a:endParaRPr lang="ru-UA" sz="2800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66FAE15-6BB8-42C5-82F9-E7E98F64A9D3}"/>
              </a:ext>
            </a:extLst>
          </p:cNvPr>
          <p:cNvSpPr/>
          <p:nvPr/>
        </p:nvSpPr>
        <p:spPr>
          <a:xfrm>
            <a:off x="611560" y="2045545"/>
            <a:ext cx="8280920" cy="3336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531813" algn="just">
              <a:buNone/>
            </a:pPr>
            <a:r>
              <a:rPr lang="uk-UA" sz="2400" dirty="0">
                <a:solidFill>
                  <a:schemeClr val="accent1">
                    <a:lumMod val="50000"/>
                  </a:schemeClr>
                </a:solidFill>
              </a:rPr>
              <a:t>Відповідно до Типової освітньої програми закладів загальної середньої освіти II ступеня, затвердженої Міністерством освіти і науки України (наказ  від  20.04.2018 р. № 405)  у  всіх  навчальних закладах географія вивчається:</a:t>
            </a:r>
          </a:p>
          <a:p>
            <a:pPr marL="95250" indent="355600" algn="just">
              <a:lnSpc>
                <a:spcPct val="110000"/>
              </a:lnSpc>
              <a:spcBef>
                <a:spcPts val="1200"/>
              </a:spcBef>
              <a:buNone/>
            </a:pPr>
            <a:r>
              <a:rPr lang="uk-UA" sz="2400" b="1" i="1" dirty="0">
                <a:solidFill>
                  <a:schemeClr val="accent1">
                    <a:lumMod val="50000"/>
                  </a:schemeClr>
                </a:solidFill>
              </a:rPr>
              <a:t>у 6-8 класах – 2 години </a:t>
            </a:r>
            <a:r>
              <a:rPr lang="uk-UA" sz="2400" dirty="0">
                <a:solidFill>
                  <a:schemeClr val="accent1">
                    <a:lumMod val="50000"/>
                  </a:schemeClr>
                </a:solidFill>
              </a:rPr>
              <a:t>на тиждень </a:t>
            </a:r>
          </a:p>
          <a:p>
            <a:pPr marL="95250" indent="355600" algn="just">
              <a:lnSpc>
                <a:spcPct val="110000"/>
              </a:lnSpc>
              <a:spcBef>
                <a:spcPts val="1200"/>
              </a:spcBef>
              <a:buNone/>
            </a:pPr>
            <a:r>
              <a:rPr lang="uk-UA" sz="2400" b="1" i="1" dirty="0">
                <a:solidFill>
                  <a:schemeClr val="accent1">
                    <a:lumMod val="50000"/>
                  </a:schemeClr>
                </a:solidFill>
              </a:rPr>
              <a:t>у 9 класі       - 1,5 години</a:t>
            </a:r>
            <a:r>
              <a:rPr lang="uk-UA" sz="24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uk-UA" sz="2400" dirty="0">
                <a:solidFill>
                  <a:schemeClr val="accent1">
                    <a:lumMod val="50000"/>
                  </a:schemeClr>
                </a:solidFill>
              </a:rPr>
              <a:t>на тиждень</a:t>
            </a:r>
          </a:p>
          <a:p>
            <a:pPr marL="0" indent="531813">
              <a:buNone/>
            </a:pPr>
            <a:r>
              <a:rPr lang="uk-UA" dirty="0"/>
              <a:t>	</a:t>
            </a:r>
            <a:endParaRPr lang="ru-UA" dirty="0"/>
          </a:p>
        </p:txBody>
      </p:sp>
    </p:spTree>
    <p:extLst>
      <p:ext uri="{BB962C8B-B14F-4D97-AF65-F5344CB8AC3E}">
        <p14:creationId xmlns:p14="http://schemas.microsoft.com/office/powerpoint/2010/main" val="15617857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altLang="ru-RU" sz="3600" dirty="0"/>
              <a:t>Нормативне поле освіти:</a:t>
            </a:r>
            <a:endParaRPr lang="en-US" altLang="ru-RU" sz="3600" dirty="0"/>
          </a:p>
        </p:txBody>
      </p:sp>
      <p:grpSp>
        <p:nvGrpSpPr>
          <p:cNvPr id="2" name="Группа 4"/>
          <p:cNvGrpSpPr/>
          <p:nvPr/>
        </p:nvGrpSpPr>
        <p:grpSpPr>
          <a:xfrm>
            <a:off x="3563888" y="4380489"/>
            <a:ext cx="5803297" cy="1348988"/>
            <a:chOff x="1727200" y="5146675"/>
            <a:chExt cx="6351118" cy="1231631"/>
          </a:xfrm>
        </p:grpSpPr>
        <p:grpSp>
          <p:nvGrpSpPr>
            <p:cNvPr id="3" name="Group 13"/>
            <p:cNvGrpSpPr>
              <a:grpSpLocks/>
            </p:cNvGrpSpPr>
            <p:nvPr/>
          </p:nvGrpSpPr>
          <p:grpSpPr bwMode="auto">
            <a:xfrm>
              <a:off x="1927225" y="5183188"/>
              <a:ext cx="5311775" cy="688975"/>
              <a:chOff x="720" y="1392"/>
              <a:chExt cx="4058" cy="480"/>
            </a:xfrm>
          </p:grpSpPr>
          <p:sp>
            <p:nvSpPr>
              <p:cNvPr id="7182" name="AutoShape 14"/>
              <p:cNvSpPr>
                <a:spLocks noChangeArrowheads="1"/>
              </p:cNvSpPr>
              <p:nvPr/>
            </p:nvSpPr>
            <p:spPr bwMode="gray">
              <a:xfrm>
                <a:off x="720" y="1392"/>
                <a:ext cx="4058" cy="480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chemeClr val="folHlink"/>
                  </a:gs>
                  <a:gs pos="50000">
                    <a:schemeClr val="folHlink">
                      <a:gamma/>
                      <a:shade val="92157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4" name="Group 15"/>
              <p:cNvGrpSpPr>
                <a:grpSpLocks/>
              </p:cNvGrpSpPr>
              <p:nvPr/>
            </p:nvGrpSpPr>
            <p:grpSpPr bwMode="auto">
              <a:xfrm>
                <a:off x="730" y="1407"/>
                <a:ext cx="4043" cy="444"/>
                <a:chOff x="744" y="1407"/>
                <a:chExt cx="3988" cy="444"/>
              </a:xfrm>
            </p:grpSpPr>
            <p:sp>
              <p:nvSpPr>
                <p:cNvPr id="7184" name="AutoShape 16"/>
                <p:cNvSpPr>
                  <a:spLocks noChangeArrowheads="1"/>
                </p:cNvSpPr>
                <p:nvPr/>
              </p:nvSpPr>
              <p:spPr bwMode="gray">
                <a:xfrm>
                  <a:off x="744" y="1736"/>
                  <a:ext cx="3988" cy="11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chemeClr val="folHlink">
                        <a:alpha val="0"/>
                      </a:schemeClr>
                    </a:gs>
                    <a:gs pos="100000">
                      <a:schemeClr val="folHlink">
                        <a:gamma/>
                        <a:tint val="0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7185" name="AutoShape 17"/>
                <p:cNvSpPr>
                  <a:spLocks noChangeArrowheads="1"/>
                </p:cNvSpPr>
                <p:nvPr/>
              </p:nvSpPr>
              <p:spPr bwMode="gray">
                <a:xfrm>
                  <a:off x="744" y="1407"/>
                  <a:ext cx="3988" cy="11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chemeClr val="folHlink">
                        <a:gamma/>
                        <a:tint val="0"/>
                        <a:invGamma/>
                      </a:schemeClr>
                    </a:gs>
                    <a:gs pos="100000">
                      <a:schemeClr val="folHlink"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sp>
          <p:nvSpPr>
            <p:cNvPr id="7194" name="Text Box 26"/>
            <p:cNvSpPr txBox="1">
              <a:spLocks noChangeArrowheads="1"/>
            </p:cNvSpPr>
            <p:nvPr/>
          </p:nvSpPr>
          <p:spPr bwMode="white">
            <a:xfrm>
              <a:off x="2490174" y="5422900"/>
              <a:ext cx="5588144" cy="9554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292929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marL="457200" indent="-457200" algn="l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914400" indent="-457200" algn="l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371600" indent="-457200" algn="l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828800" indent="-457200" algn="l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286000" indent="-457200" algn="l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7432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32004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6576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41148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  <a:buClr>
                  <a:schemeClr val="tx1"/>
                </a:buClr>
              </a:pPr>
              <a:r>
                <a:rPr lang="uk-UA" altLang="ru-RU" sz="2000" b="1" dirty="0">
                  <a:solidFill>
                    <a:schemeClr val="tx2">
                      <a:lumMod val="75000"/>
                    </a:schemeClr>
                  </a:solidFill>
                  <a:cs typeface="Arial" charset="0"/>
                </a:rPr>
                <a:t>Типові навчальні плани</a:t>
              </a:r>
              <a:endParaRPr lang="en-US" altLang="ru-RU" sz="2000" b="1" dirty="0">
                <a:solidFill>
                  <a:schemeClr val="tx2">
                    <a:lumMod val="75000"/>
                  </a:schemeClr>
                </a:solidFill>
                <a:cs typeface="Arial" charset="0"/>
              </a:endParaRPr>
            </a:p>
            <a:p>
              <a:pPr algn="ctr">
                <a:spcBef>
                  <a:spcPct val="50000"/>
                </a:spcBef>
                <a:buClr>
                  <a:schemeClr val="tx1"/>
                </a:buClr>
              </a:pPr>
              <a:r>
                <a:rPr lang="uk-UA" altLang="ru-RU" sz="1400" b="1" dirty="0">
                  <a:solidFill>
                    <a:srgbClr val="C00000"/>
                  </a:solidFill>
                  <a:cs typeface="Arial" charset="0"/>
                </a:rPr>
                <a:t>07.06.2017 №804 6-9 класів</a:t>
              </a:r>
            </a:p>
            <a:p>
              <a:pPr algn="ctr">
                <a:spcBef>
                  <a:spcPct val="50000"/>
                </a:spcBef>
                <a:buClr>
                  <a:schemeClr val="tx1"/>
                </a:buClr>
              </a:pPr>
              <a:r>
                <a:rPr lang="uk-UA" altLang="ru-RU" sz="1400" b="1" dirty="0">
                  <a:solidFill>
                    <a:srgbClr val="C00000"/>
                  </a:solidFill>
                  <a:cs typeface="Arial" charset="0"/>
                </a:rPr>
                <a:t>        23.10.2017 р. 31407 - 10 - 11 класів</a:t>
              </a:r>
              <a:endParaRPr lang="en-US" altLang="ru-RU" sz="1400" b="1" dirty="0">
                <a:solidFill>
                  <a:srgbClr val="C00000"/>
                </a:solidFill>
                <a:cs typeface="Arial" charset="0"/>
              </a:endParaRPr>
            </a:p>
          </p:txBody>
        </p:sp>
        <p:pic>
          <p:nvPicPr>
            <p:cNvPr id="7195" name="Picture 27" descr="1"/>
            <p:cNvPicPr>
              <a:picLocks noChangeAspect="1" noChangeArrowheads="1"/>
            </p:cNvPicPr>
            <p:nvPr/>
          </p:nvPicPr>
          <p:blipFill>
            <a:blip r:embed="rId3" cstate="print">
              <a:lum bright="-6000" contrast="2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606" t="64474" r="19473"/>
            <a:stretch>
              <a:fillRect/>
            </a:stretch>
          </p:blipFill>
          <p:spPr bwMode="auto">
            <a:xfrm>
              <a:off x="1727200" y="5146675"/>
              <a:ext cx="792163" cy="9493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199" name="Text Box 31"/>
            <p:cNvSpPr txBox="1">
              <a:spLocks noChangeArrowheads="1"/>
            </p:cNvSpPr>
            <p:nvPr/>
          </p:nvSpPr>
          <p:spPr bwMode="white">
            <a:xfrm>
              <a:off x="2073275" y="5283200"/>
              <a:ext cx="3810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ru-RU" sz="2400" b="1" dirty="0">
                  <a:solidFill>
                    <a:schemeClr val="tx2">
                      <a:lumMod val="75000"/>
                    </a:schemeClr>
                  </a:solidFill>
                  <a:cs typeface="Arial" charset="0"/>
                </a:rPr>
                <a:t>4</a:t>
              </a:r>
            </a:p>
          </p:txBody>
        </p:sp>
      </p:grpSp>
      <p:grpSp>
        <p:nvGrpSpPr>
          <p:cNvPr id="5" name="Группа 1"/>
          <p:cNvGrpSpPr/>
          <p:nvPr/>
        </p:nvGrpSpPr>
        <p:grpSpPr>
          <a:xfrm>
            <a:off x="179689" y="1194924"/>
            <a:ext cx="5507037" cy="949325"/>
            <a:chOff x="1731963" y="2592388"/>
            <a:chExt cx="5507037" cy="949325"/>
          </a:xfrm>
        </p:grpSpPr>
        <p:grpSp>
          <p:nvGrpSpPr>
            <p:cNvPr id="11" name="Group 18"/>
            <p:cNvGrpSpPr>
              <a:grpSpLocks/>
            </p:cNvGrpSpPr>
            <p:nvPr/>
          </p:nvGrpSpPr>
          <p:grpSpPr bwMode="auto">
            <a:xfrm>
              <a:off x="1927225" y="2597150"/>
              <a:ext cx="5311775" cy="688975"/>
              <a:chOff x="720" y="1392"/>
              <a:chExt cx="4058" cy="480"/>
            </a:xfrm>
          </p:grpSpPr>
          <p:sp>
            <p:nvSpPr>
              <p:cNvPr id="7187" name="AutoShape 19"/>
              <p:cNvSpPr>
                <a:spLocks noChangeArrowheads="1"/>
              </p:cNvSpPr>
              <p:nvPr/>
            </p:nvSpPr>
            <p:spPr bwMode="gray">
              <a:xfrm>
                <a:off x="720" y="1392"/>
                <a:ext cx="4058" cy="480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92157"/>
                      <a:invGamma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12" name="Group 20"/>
              <p:cNvGrpSpPr>
                <a:grpSpLocks/>
              </p:cNvGrpSpPr>
              <p:nvPr/>
            </p:nvGrpSpPr>
            <p:grpSpPr bwMode="auto">
              <a:xfrm>
                <a:off x="730" y="1407"/>
                <a:ext cx="4043" cy="444"/>
                <a:chOff x="744" y="1407"/>
                <a:chExt cx="3988" cy="444"/>
              </a:xfrm>
            </p:grpSpPr>
            <p:sp>
              <p:nvSpPr>
                <p:cNvPr id="7189" name="AutoShape 21"/>
                <p:cNvSpPr>
                  <a:spLocks noChangeArrowheads="1"/>
                </p:cNvSpPr>
                <p:nvPr/>
              </p:nvSpPr>
              <p:spPr bwMode="gray">
                <a:xfrm>
                  <a:off x="744" y="1736"/>
                  <a:ext cx="3988" cy="11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gamma/>
                        <a:tint val="0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7190" name="AutoShape 22"/>
                <p:cNvSpPr>
                  <a:spLocks noChangeArrowheads="1"/>
                </p:cNvSpPr>
                <p:nvPr/>
              </p:nvSpPr>
              <p:spPr bwMode="gray">
                <a:xfrm>
                  <a:off x="744" y="1407"/>
                  <a:ext cx="3988" cy="11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sp>
          <p:nvSpPr>
            <p:cNvPr id="7191" name="Text Box 23"/>
            <p:cNvSpPr txBox="1">
              <a:spLocks noChangeArrowheads="1"/>
            </p:cNvSpPr>
            <p:nvPr/>
          </p:nvSpPr>
          <p:spPr bwMode="white">
            <a:xfrm>
              <a:off x="2393950" y="2786098"/>
              <a:ext cx="4495800" cy="7232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292929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457200" indent="-457200" algn="l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914400" indent="-457200" algn="l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371600" indent="-457200" algn="l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828800" indent="-457200" algn="l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286000" indent="-457200" algn="l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7432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32004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6576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41148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  <a:buClr>
                  <a:schemeClr val="tx1"/>
                </a:buClr>
              </a:pPr>
              <a:r>
                <a:rPr lang="uk-UA" altLang="ru-RU" sz="2000" b="1" dirty="0">
                  <a:solidFill>
                    <a:schemeClr val="tx2">
                      <a:lumMod val="75000"/>
                    </a:schemeClr>
                  </a:solidFill>
                  <a:cs typeface="Arial" charset="0"/>
                </a:rPr>
                <a:t>Закон України «Про Освіту»</a:t>
              </a:r>
            </a:p>
            <a:p>
              <a:pPr algn="ctr">
                <a:spcBef>
                  <a:spcPct val="50000"/>
                </a:spcBef>
                <a:buClr>
                  <a:schemeClr val="tx1"/>
                </a:buClr>
              </a:pPr>
              <a:r>
                <a:rPr lang="uk-UA" sz="1400" b="1" i="1" u="sng" dirty="0">
                  <a:solidFill>
                    <a:schemeClr val="tx1">
                      <a:lumMod val="50000"/>
                    </a:schemeClr>
                  </a:solidFill>
                  <a:cs typeface="Arial" charset="0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(</a:t>
              </a:r>
              <a:r>
                <a:rPr lang="uk-UA" sz="1400" i="1" u="sng" dirty="0">
                  <a:solidFill>
                    <a:schemeClr val="tx1">
                      <a:lumMod val="50000"/>
                    </a:schemeClr>
                  </a:solidFill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№ 10-р/2019 від 16.07.2019</a:t>
              </a:r>
              <a:r>
                <a:rPr lang="uk-UA" sz="1400" i="1" dirty="0">
                  <a:solidFill>
                    <a:schemeClr val="tx1">
                      <a:lumMod val="50000"/>
                    </a:schemeClr>
                  </a:solidFill>
                </a:rPr>
                <a:t>}</a:t>
              </a:r>
              <a:endParaRPr lang="en-US" altLang="ru-RU" sz="1400" b="1" dirty="0">
                <a:solidFill>
                  <a:schemeClr val="tx1">
                    <a:lumMod val="50000"/>
                  </a:schemeClr>
                </a:solidFill>
                <a:cs typeface="Arial" charset="0"/>
              </a:endParaRPr>
            </a:p>
          </p:txBody>
        </p:sp>
        <p:pic>
          <p:nvPicPr>
            <p:cNvPr id="7198" name="Picture 30" descr="1"/>
            <p:cNvPicPr>
              <a:picLocks noChangeAspect="1" noChangeArrowheads="1"/>
            </p:cNvPicPr>
            <p:nvPr/>
          </p:nvPicPr>
          <p:blipFill>
            <a:blip r:embed="rId3" cstate="print">
              <a:lum bright="-6000" contrast="2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606" t="64474" r="19473"/>
            <a:stretch>
              <a:fillRect/>
            </a:stretch>
          </p:blipFill>
          <p:spPr bwMode="auto">
            <a:xfrm>
              <a:off x="1731963" y="2592388"/>
              <a:ext cx="792162" cy="9493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200" name="Text Box 32"/>
            <p:cNvSpPr txBox="1">
              <a:spLocks noChangeArrowheads="1"/>
            </p:cNvSpPr>
            <p:nvPr/>
          </p:nvSpPr>
          <p:spPr bwMode="white">
            <a:xfrm>
              <a:off x="2052638" y="2689225"/>
              <a:ext cx="3810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ru-RU" sz="2400" b="1" dirty="0">
                  <a:solidFill>
                    <a:schemeClr val="tx2">
                      <a:lumMod val="75000"/>
                    </a:schemeClr>
                  </a:solidFill>
                  <a:cs typeface="Arial" charset="0"/>
                </a:rPr>
                <a:t>1</a:t>
              </a:r>
            </a:p>
          </p:txBody>
        </p:sp>
      </p:grpSp>
      <p:grpSp>
        <p:nvGrpSpPr>
          <p:cNvPr id="13" name="Группа 2"/>
          <p:cNvGrpSpPr/>
          <p:nvPr/>
        </p:nvGrpSpPr>
        <p:grpSpPr>
          <a:xfrm>
            <a:off x="3054081" y="2225972"/>
            <a:ext cx="5495925" cy="949325"/>
            <a:chOff x="1743075" y="3449638"/>
            <a:chExt cx="5495925" cy="949325"/>
          </a:xfrm>
        </p:grpSpPr>
        <p:grpSp>
          <p:nvGrpSpPr>
            <p:cNvPr id="14" name="Group 3"/>
            <p:cNvGrpSpPr>
              <a:grpSpLocks/>
            </p:cNvGrpSpPr>
            <p:nvPr/>
          </p:nvGrpSpPr>
          <p:grpSpPr bwMode="auto">
            <a:xfrm>
              <a:off x="1927225" y="3460750"/>
              <a:ext cx="5311775" cy="688975"/>
              <a:chOff x="720" y="1392"/>
              <a:chExt cx="4058" cy="480"/>
            </a:xfrm>
          </p:grpSpPr>
          <p:sp>
            <p:nvSpPr>
              <p:cNvPr id="7172" name="AutoShape 4"/>
              <p:cNvSpPr>
                <a:spLocks noChangeArrowheads="1"/>
              </p:cNvSpPr>
              <p:nvPr/>
            </p:nvSpPr>
            <p:spPr bwMode="gray">
              <a:xfrm>
                <a:off x="720" y="1392"/>
                <a:ext cx="4058" cy="480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chemeClr val="accent2"/>
                  </a:gs>
                  <a:gs pos="50000">
                    <a:schemeClr val="accent2">
                      <a:gamma/>
                      <a:shade val="92157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15" name="Group 5"/>
              <p:cNvGrpSpPr>
                <a:grpSpLocks/>
              </p:cNvGrpSpPr>
              <p:nvPr/>
            </p:nvGrpSpPr>
            <p:grpSpPr bwMode="auto">
              <a:xfrm>
                <a:off x="730" y="1407"/>
                <a:ext cx="4043" cy="444"/>
                <a:chOff x="744" y="1407"/>
                <a:chExt cx="3988" cy="444"/>
              </a:xfrm>
            </p:grpSpPr>
            <p:sp>
              <p:nvSpPr>
                <p:cNvPr id="7174" name="AutoShape 6"/>
                <p:cNvSpPr>
                  <a:spLocks noChangeArrowheads="1"/>
                </p:cNvSpPr>
                <p:nvPr/>
              </p:nvSpPr>
              <p:spPr bwMode="gray">
                <a:xfrm>
                  <a:off x="744" y="1736"/>
                  <a:ext cx="3988" cy="11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>
                        <a:gamma/>
                        <a:tint val="0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7175" name="AutoShape 7"/>
                <p:cNvSpPr>
                  <a:spLocks noChangeArrowheads="1"/>
                </p:cNvSpPr>
                <p:nvPr/>
              </p:nvSpPr>
              <p:spPr bwMode="gray">
                <a:xfrm>
                  <a:off x="744" y="1407"/>
                  <a:ext cx="3988" cy="11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chemeClr val="accent2">
                        <a:gamma/>
                        <a:tint val="0"/>
                        <a:invGamma/>
                      </a:schemeClr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dirty="0"/>
                </a:p>
              </p:txBody>
            </p:sp>
          </p:grpSp>
        </p:grpSp>
        <p:sp>
          <p:nvSpPr>
            <p:cNvPr id="7192" name="Text Box 24"/>
            <p:cNvSpPr txBox="1">
              <a:spLocks noChangeArrowheads="1"/>
            </p:cNvSpPr>
            <p:nvPr/>
          </p:nvSpPr>
          <p:spPr bwMode="white">
            <a:xfrm>
              <a:off x="2405063" y="3662010"/>
              <a:ext cx="4495800" cy="7232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292929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457200" indent="-457200" algn="l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914400" indent="-457200" algn="l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371600" indent="-457200" algn="l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828800" indent="-457200" algn="l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286000" indent="-457200" algn="l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7432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32004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6576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41148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  <a:buClr>
                  <a:schemeClr val="tx1"/>
                </a:buClr>
              </a:pPr>
              <a:r>
                <a:rPr lang="uk-UA" altLang="ru-RU" sz="2000" b="1" dirty="0">
                  <a:solidFill>
                    <a:schemeClr val="tx2">
                      <a:lumMod val="75000"/>
                    </a:schemeClr>
                  </a:solidFill>
                  <a:cs typeface="Arial" charset="0"/>
                </a:rPr>
                <a:t>Державний стандарт</a:t>
              </a:r>
            </a:p>
            <a:p>
              <a:pPr algn="ctr">
                <a:spcBef>
                  <a:spcPct val="50000"/>
                </a:spcBef>
                <a:buClr>
                  <a:schemeClr val="tx1"/>
                </a:buClr>
              </a:pPr>
              <a:r>
                <a:rPr lang="uk-UA" altLang="ru-RU" sz="1400" b="1" dirty="0">
                  <a:solidFill>
                    <a:schemeClr val="tx2">
                      <a:lumMod val="75000"/>
                    </a:schemeClr>
                  </a:solidFill>
                  <a:cs typeface="Arial" charset="0"/>
                </a:rPr>
                <a:t>(30 вересня 2020 р. №898)</a:t>
              </a:r>
              <a:endParaRPr lang="en-US" altLang="ru-RU" sz="1400" b="1" dirty="0">
                <a:solidFill>
                  <a:schemeClr val="tx2">
                    <a:lumMod val="75000"/>
                  </a:schemeClr>
                </a:solidFill>
                <a:cs typeface="Arial" charset="0"/>
              </a:endParaRPr>
            </a:p>
          </p:txBody>
        </p:sp>
        <p:pic>
          <p:nvPicPr>
            <p:cNvPr id="7197" name="Picture 29" descr="1"/>
            <p:cNvPicPr>
              <a:picLocks noChangeAspect="1" noChangeArrowheads="1"/>
            </p:cNvPicPr>
            <p:nvPr/>
          </p:nvPicPr>
          <p:blipFill>
            <a:blip r:embed="rId3" cstate="print">
              <a:lum bright="-6000" contrast="2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606" t="64474" r="19473"/>
            <a:stretch>
              <a:fillRect/>
            </a:stretch>
          </p:blipFill>
          <p:spPr bwMode="auto">
            <a:xfrm>
              <a:off x="1743075" y="3449638"/>
              <a:ext cx="792163" cy="9493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201" name="Text Box 33"/>
            <p:cNvSpPr txBox="1">
              <a:spLocks noChangeArrowheads="1"/>
            </p:cNvSpPr>
            <p:nvPr/>
          </p:nvSpPr>
          <p:spPr bwMode="white">
            <a:xfrm>
              <a:off x="2065338" y="3548063"/>
              <a:ext cx="3810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ru-RU" sz="2400" b="1" dirty="0">
                  <a:solidFill>
                    <a:schemeClr val="tx2">
                      <a:lumMod val="75000"/>
                    </a:schemeClr>
                  </a:solidFill>
                  <a:cs typeface="Arial" charset="0"/>
                </a:rPr>
                <a:t>2</a:t>
              </a:r>
            </a:p>
          </p:txBody>
        </p:sp>
      </p:grpSp>
      <p:grpSp>
        <p:nvGrpSpPr>
          <p:cNvPr id="16" name="Группа 3"/>
          <p:cNvGrpSpPr/>
          <p:nvPr/>
        </p:nvGrpSpPr>
        <p:grpSpPr>
          <a:xfrm>
            <a:off x="148752" y="3075693"/>
            <a:ext cx="6655496" cy="1187344"/>
            <a:chOff x="1743075" y="4300538"/>
            <a:chExt cx="6655496" cy="949325"/>
          </a:xfrm>
        </p:grpSpPr>
        <p:grpSp>
          <p:nvGrpSpPr>
            <p:cNvPr id="17" name="Group 8"/>
            <p:cNvGrpSpPr>
              <a:grpSpLocks/>
            </p:cNvGrpSpPr>
            <p:nvPr/>
          </p:nvGrpSpPr>
          <p:grpSpPr bwMode="auto">
            <a:xfrm>
              <a:off x="1927225" y="4325938"/>
              <a:ext cx="5311775" cy="772226"/>
              <a:chOff x="720" y="1392"/>
              <a:chExt cx="4058" cy="538"/>
            </a:xfrm>
          </p:grpSpPr>
          <p:sp>
            <p:nvSpPr>
              <p:cNvPr id="7177" name="AutoShape 9"/>
              <p:cNvSpPr>
                <a:spLocks noChangeArrowheads="1"/>
              </p:cNvSpPr>
              <p:nvPr/>
            </p:nvSpPr>
            <p:spPr bwMode="gray">
              <a:xfrm>
                <a:off x="720" y="1392"/>
                <a:ext cx="4058" cy="538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chemeClr val="hlink"/>
                  </a:gs>
                  <a:gs pos="50000">
                    <a:schemeClr val="hlink">
                      <a:gamma/>
                      <a:shade val="92157"/>
                      <a:invGamma/>
                    </a:schemeClr>
                  </a:gs>
                  <a:gs pos="100000">
                    <a:schemeClr val="hlink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18" name="Group 10"/>
              <p:cNvGrpSpPr>
                <a:grpSpLocks/>
              </p:cNvGrpSpPr>
              <p:nvPr/>
            </p:nvGrpSpPr>
            <p:grpSpPr bwMode="auto">
              <a:xfrm>
                <a:off x="730" y="1407"/>
                <a:ext cx="4043" cy="444"/>
                <a:chOff x="744" y="1407"/>
                <a:chExt cx="3988" cy="444"/>
              </a:xfrm>
            </p:grpSpPr>
            <p:sp>
              <p:nvSpPr>
                <p:cNvPr id="7179" name="AutoShape 11"/>
                <p:cNvSpPr>
                  <a:spLocks noChangeArrowheads="1"/>
                </p:cNvSpPr>
                <p:nvPr/>
              </p:nvSpPr>
              <p:spPr bwMode="gray">
                <a:xfrm>
                  <a:off x="744" y="1736"/>
                  <a:ext cx="3988" cy="11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chemeClr val="hlink">
                        <a:alpha val="0"/>
                      </a:schemeClr>
                    </a:gs>
                    <a:gs pos="100000">
                      <a:schemeClr val="hlink">
                        <a:gamma/>
                        <a:tint val="0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7180" name="AutoShape 12"/>
                <p:cNvSpPr>
                  <a:spLocks noChangeArrowheads="1"/>
                </p:cNvSpPr>
                <p:nvPr/>
              </p:nvSpPr>
              <p:spPr bwMode="gray">
                <a:xfrm>
                  <a:off x="744" y="1407"/>
                  <a:ext cx="3988" cy="11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sp>
          <p:nvSpPr>
            <p:cNvPr id="7193" name="Text Box 25"/>
            <p:cNvSpPr txBox="1">
              <a:spLocks noChangeArrowheads="1"/>
            </p:cNvSpPr>
            <p:nvPr/>
          </p:nvSpPr>
          <p:spPr bwMode="white">
            <a:xfrm>
              <a:off x="2405062" y="4427538"/>
              <a:ext cx="5993509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292929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marL="457200" indent="-457200" algn="l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914400" indent="-457200" algn="l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371600" indent="-457200" algn="l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828800" indent="-457200" algn="l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286000" indent="-457200" algn="l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7432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32004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6576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41148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  <a:buClr>
                  <a:schemeClr val="tx1"/>
                </a:buClr>
              </a:pPr>
              <a:endParaRPr lang="en-US" altLang="ru-RU" sz="1600" b="1" dirty="0">
                <a:solidFill>
                  <a:schemeClr val="tx2">
                    <a:lumMod val="75000"/>
                  </a:schemeClr>
                </a:solidFill>
                <a:cs typeface="Arial" charset="0"/>
              </a:endParaRPr>
            </a:p>
          </p:txBody>
        </p:sp>
        <p:pic>
          <p:nvPicPr>
            <p:cNvPr id="7196" name="Picture 28" descr="1"/>
            <p:cNvPicPr>
              <a:picLocks noChangeAspect="1" noChangeArrowheads="1"/>
            </p:cNvPicPr>
            <p:nvPr/>
          </p:nvPicPr>
          <p:blipFill>
            <a:blip r:embed="rId3" cstate="print">
              <a:lum bright="-6000" contrast="2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606" t="64474" r="19473"/>
            <a:stretch>
              <a:fillRect/>
            </a:stretch>
          </p:blipFill>
          <p:spPr bwMode="auto">
            <a:xfrm>
              <a:off x="1743075" y="4300538"/>
              <a:ext cx="792163" cy="9493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202" name="Text Box 34"/>
            <p:cNvSpPr txBox="1">
              <a:spLocks noChangeArrowheads="1"/>
            </p:cNvSpPr>
            <p:nvPr/>
          </p:nvSpPr>
          <p:spPr bwMode="white">
            <a:xfrm>
              <a:off x="2065338" y="4435475"/>
              <a:ext cx="3810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ru-RU" sz="2400" b="1" dirty="0">
                  <a:solidFill>
                    <a:schemeClr val="tx2">
                      <a:lumMod val="75000"/>
                    </a:schemeClr>
                  </a:solidFill>
                  <a:cs typeface="Arial" charset="0"/>
                </a:rPr>
                <a:t>3</a:t>
              </a:r>
            </a:p>
          </p:txBody>
        </p:sp>
      </p:grpSp>
      <p:grpSp>
        <p:nvGrpSpPr>
          <p:cNvPr id="19" name="Группа 39"/>
          <p:cNvGrpSpPr/>
          <p:nvPr/>
        </p:nvGrpSpPr>
        <p:grpSpPr>
          <a:xfrm>
            <a:off x="0" y="5175102"/>
            <a:ext cx="5004048" cy="1550304"/>
            <a:chOff x="1731963" y="2592388"/>
            <a:chExt cx="5507037" cy="1353640"/>
          </a:xfrm>
        </p:grpSpPr>
        <p:grpSp>
          <p:nvGrpSpPr>
            <p:cNvPr id="20" name="Group 18"/>
            <p:cNvGrpSpPr>
              <a:grpSpLocks/>
            </p:cNvGrpSpPr>
            <p:nvPr/>
          </p:nvGrpSpPr>
          <p:grpSpPr bwMode="auto">
            <a:xfrm>
              <a:off x="1927225" y="2597150"/>
              <a:ext cx="5311775" cy="688975"/>
              <a:chOff x="720" y="1392"/>
              <a:chExt cx="4058" cy="480"/>
            </a:xfrm>
          </p:grpSpPr>
          <p:sp>
            <p:nvSpPr>
              <p:cNvPr id="45" name="AutoShape 19"/>
              <p:cNvSpPr>
                <a:spLocks noChangeArrowheads="1"/>
              </p:cNvSpPr>
              <p:nvPr/>
            </p:nvSpPr>
            <p:spPr bwMode="gray">
              <a:xfrm>
                <a:off x="720" y="1392"/>
                <a:ext cx="4058" cy="480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92157"/>
                      <a:invGamma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21" name="Group 20"/>
              <p:cNvGrpSpPr>
                <a:grpSpLocks/>
              </p:cNvGrpSpPr>
              <p:nvPr/>
            </p:nvGrpSpPr>
            <p:grpSpPr bwMode="auto">
              <a:xfrm>
                <a:off x="730" y="1407"/>
                <a:ext cx="4043" cy="444"/>
                <a:chOff x="744" y="1407"/>
                <a:chExt cx="3988" cy="444"/>
              </a:xfrm>
            </p:grpSpPr>
            <p:sp>
              <p:nvSpPr>
                <p:cNvPr id="47" name="AutoShape 21"/>
                <p:cNvSpPr>
                  <a:spLocks noChangeArrowheads="1"/>
                </p:cNvSpPr>
                <p:nvPr/>
              </p:nvSpPr>
              <p:spPr bwMode="gray">
                <a:xfrm>
                  <a:off x="744" y="1736"/>
                  <a:ext cx="3988" cy="11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gamma/>
                        <a:tint val="0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8" name="AutoShape 22"/>
                <p:cNvSpPr>
                  <a:spLocks noChangeArrowheads="1"/>
                </p:cNvSpPr>
                <p:nvPr/>
              </p:nvSpPr>
              <p:spPr bwMode="gray">
                <a:xfrm>
                  <a:off x="744" y="1407"/>
                  <a:ext cx="3988" cy="11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sp>
          <p:nvSpPr>
            <p:cNvPr id="42" name="Text Box 23"/>
            <p:cNvSpPr txBox="1">
              <a:spLocks noChangeArrowheads="1"/>
            </p:cNvSpPr>
            <p:nvPr/>
          </p:nvSpPr>
          <p:spPr bwMode="white">
            <a:xfrm>
              <a:off x="2365491" y="2791866"/>
              <a:ext cx="4495800" cy="11541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292929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457200" indent="-457200" algn="l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914400" indent="-457200" algn="l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371600" indent="-457200" algn="l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828800" indent="-457200" algn="l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286000" indent="-457200" algn="l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7432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32004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6576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41148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  <a:buClr>
                  <a:schemeClr val="tx1"/>
                </a:buClr>
              </a:pPr>
              <a:r>
                <a:rPr lang="uk-UA" altLang="ru-RU" sz="2000" b="1" dirty="0">
                  <a:solidFill>
                    <a:schemeClr val="tx2">
                      <a:lumMod val="75000"/>
                    </a:schemeClr>
                  </a:solidFill>
                  <a:cs typeface="Arial" charset="0"/>
                </a:rPr>
                <a:t>Навчальні програми</a:t>
              </a:r>
              <a:endParaRPr lang="en-US" altLang="ru-RU" sz="2000" b="1" dirty="0">
                <a:solidFill>
                  <a:schemeClr val="tx2">
                    <a:lumMod val="75000"/>
                  </a:schemeClr>
                </a:solidFill>
                <a:cs typeface="Arial" charset="0"/>
              </a:endParaRPr>
            </a:p>
            <a:p>
              <a:pPr algn="ctr">
                <a:spcBef>
                  <a:spcPct val="50000"/>
                </a:spcBef>
                <a:buClr>
                  <a:schemeClr val="tx1"/>
                </a:buClr>
              </a:pPr>
              <a:r>
                <a:rPr lang="en-US" sz="1400" dirty="0">
                  <a:solidFill>
                    <a:schemeClr val="tx1">
                      <a:lumMod val="50000"/>
                    </a:schemeClr>
                  </a:solidFill>
                </a:rPr>
                <a:t>https://mon.gov.ua/ua/osvita/zagalna-serednya-osvita/navchalni-programi/tipovi-osvitni-programi-dlya-2-11-klasiv</a:t>
              </a:r>
              <a:endParaRPr lang="en-US" altLang="ru-RU" sz="1400" b="1" dirty="0">
                <a:solidFill>
                  <a:schemeClr val="tx1">
                    <a:lumMod val="50000"/>
                  </a:schemeClr>
                </a:solidFill>
                <a:cs typeface="Arial" charset="0"/>
              </a:endParaRPr>
            </a:p>
          </p:txBody>
        </p:sp>
        <p:pic>
          <p:nvPicPr>
            <p:cNvPr id="43" name="Picture 30" descr="1"/>
            <p:cNvPicPr>
              <a:picLocks noChangeAspect="1" noChangeArrowheads="1"/>
            </p:cNvPicPr>
            <p:nvPr/>
          </p:nvPicPr>
          <p:blipFill>
            <a:blip r:embed="rId3" cstate="print">
              <a:lum bright="-6000" contrast="2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606" t="64474" r="19473"/>
            <a:stretch>
              <a:fillRect/>
            </a:stretch>
          </p:blipFill>
          <p:spPr bwMode="auto">
            <a:xfrm>
              <a:off x="1731963" y="2592388"/>
              <a:ext cx="792162" cy="9493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4" name="Text Box 32"/>
            <p:cNvSpPr txBox="1">
              <a:spLocks noChangeArrowheads="1"/>
            </p:cNvSpPr>
            <p:nvPr/>
          </p:nvSpPr>
          <p:spPr bwMode="white">
            <a:xfrm>
              <a:off x="2052638" y="2689225"/>
              <a:ext cx="3810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uk-UA" altLang="ru-RU" sz="2400" b="1" dirty="0">
                  <a:solidFill>
                    <a:schemeClr val="tx2">
                      <a:lumMod val="75000"/>
                    </a:schemeClr>
                  </a:solidFill>
                  <a:cs typeface="Arial" charset="0"/>
                </a:rPr>
                <a:t>5</a:t>
              </a:r>
              <a:endParaRPr lang="en-US" altLang="ru-RU" sz="2400" b="1" dirty="0">
                <a:solidFill>
                  <a:schemeClr val="tx2">
                    <a:lumMod val="75000"/>
                  </a:schemeClr>
                </a:solidFill>
                <a:cs typeface="Arial" charset="0"/>
              </a:endParaRPr>
            </a:p>
          </p:txBody>
        </p:sp>
      </p:grpSp>
      <p:sp>
        <p:nvSpPr>
          <p:cNvPr id="9" name="Прямокутник 8"/>
          <p:cNvSpPr/>
          <p:nvPr/>
        </p:nvSpPr>
        <p:spPr>
          <a:xfrm>
            <a:off x="739040" y="3321016"/>
            <a:ext cx="4883952" cy="1031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chemeClr val="tx1"/>
              </a:buClr>
            </a:pPr>
            <a:r>
              <a:rPr lang="uk-UA" altLang="ru-RU" sz="2000" b="1" dirty="0">
                <a:solidFill>
                  <a:schemeClr val="tx2">
                    <a:lumMod val="75000"/>
                  </a:schemeClr>
                </a:solidFill>
                <a:cs typeface="Arial" charset="0"/>
              </a:rPr>
              <a:t>Закон України «Про повну загальну середню освіту»</a:t>
            </a:r>
            <a:r>
              <a:rPr lang="en-US" altLang="ru-RU" sz="2000" b="1" dirty="0">
                <a:solidFill>
                  <a:schemeClr val="tx2">
                    <a:lumMod val="75000"/>
                  </a:schemeClr>
                </a:solidFill>
                <a:cs typeface="Arial" charset="0"/>
              </a:rPr>
              <a:t> </a:t>
            </a:r>
            <a:endParaRPr lang="uk-UA" altLang="ru-RU" sz="2400" b="1" dirty="0">
              <a:solidFill>
                <a:schemeClr val="tx2">
                  <a:lumMod val="75000"/>
                </a:schemeClr>
              </a:solidFill>
              <a:cs typeface="Arial" charset="0"/>
            </a:endParaRPr>
          </a:p>
          <a:p>
            <a:pPr>
              <a:spcBef>
                <a:spcPct val="50000"/>
              </a:spcBef>
              <a:buClr>
                <a:schemeClr val="tx1"/>
              </a:buClr>
            </a:pPr>
            <a:r>
              <a:rPr lang="uk-UA" altLang="ru-RU" sz="1400" b="1" dirty="0">
                <a:solidFill>
                  <a:srgbClr val="00B050"/>
                </a:solidFill>
                <a:cs typeface="Arial" charset="0"/>
              </a:rPr>
              <a:t>(</a:t>
            </a:r>
            <a:r>
              <a:rPr lang="en-US" sz="1400" dirty="0">
                <a:solidFill>
                  <a:srgbClr val="00B050"/>
                </a:solidFill>
              </a:rPr>
              <a:t>18.03.2020 № 651-XIV</a:t>
            </a:r>
            <a:r>
              <a:rPr lang="uk-UA" sz="1400" b="1" dirty="0">
                <a:solidFill>
                  <a:srgbClr val="00B050"/>
                </a:solidFill>
                <a:cs typeface="Arial" charset="0"/>
              </a:rPr>
              <a:t>)</a:t>
            </a:r>
            <a:endParaRPr lang="en-US" altLang="ru-RU" sz="1400" b="1" dirty="0">
              <a:solidFill>
                <a:srgbClr val="00B050"/>
              </a:solidFill>
              <a:cs typeface="Arial" charset="0"/>
            </a:endParaRPr>
          </a:p>
        </p:txBody>
      </p:sp>
      <p:sp>
        <p:nvSpPr>
          <p:cNvPr id="6" name="Прямокутник 5"/>
          <p:cNvSpPr/>
          <p:nvPr/>
        </p:nvSpPr>
        <p:spPr>
          <a:xfrm>
            <a:off x="5828826" y="3274482"/>
            <a:ext cx="3315173" cy="366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dirty="0"/>
          </a:p>
        </p:txBody>
      </p:sp>
      <p:sp>
        <p:nvSpPr>
          <p:cNvPr id="8" name="Прямокутник 7"/>
          <p:cNvSpPr/>
          <p:nvPr/>
        </p:nvSpPr>
        <p:spPr>
          <a:xfrm>
            <a:off x="5657766" y="3105835"/>
            <a:ext cx="33284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accent6">
                    <a:lumMod val="75000"/>
                  </a:schemeClr>
                </a:solidFill>
              </a:rPr>
              <a:t>https://www.kmu.gov.ua/npas/pro-deyaki-pitannya-derzhavnih-standartiv-povnoyi-zagalnoyi-serednoyi-osviti-i300920-898</a:t>
            </a: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E7E4EF-7A2D-42D7-B5C2-02DA2DDE76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2800" dirty="0"/>
              <a:t>Особливості викладання географії в 2020/2021 н. р.</a:t>
            </a:r>
            <a:endParaRPr lang="ru-UA" sz="2800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A38955E-B43C-4809-83C4-44E0E341BC62}"/>
              </a:ext>
            </a:extLst>
          </p:cNvPr>
          <p:cNvSpPr/>
          <p:nvPr/>
        </p:nvSpPr>
        <p:spPr>
          <a:xfrm>
            <a:off x="381000" y="1405369"/>
            <a:ext cx="8511480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355600">
              <a:spcBef>
                <a:spcPts val="1800"/>
              </a:spcBef>
              <a:buNone/>
            </a:pPr>
            <a:endParaRPr lang="uk-UA" dirty="0"/>
          </a:p>
          <a:p>
            <a:pPr marL="0" indent="355600">
              <a:spcBef>
                <a:spcPts val="1800"/>
              </a:spcBef>
              <a:buNone/>
            </a:pPr>
            <a:r>
              <a:rPr lang="uk-UA" dirty="0">
                <a:solidFill>
                  <a:schemeClr val="accent1">
                    <a:lumMod val="50000"/>
                  </a:schemeClr>
                </a:solidFill>
              </a:rPr>
              <a:t>Відповідно до Типової освітньої програми закладів загальної середньої освіти IІI ступеня, затвердженої Міністерством освіти і науки України  (наказ  від  20.04.2018 р. №408)  біологія вивчається:</a:t>
            </a:r>
          </a:p>
          <a:p>
            <a:pPr marL="95250" indent="355600" algn="just">
              <a:spcBef>
                <a:spcPts val="1800"/>
              </a:spcBef>
              <a:buNone/>
            </a:pPr>
            <a:r>
              <a:rPr lang="uk-UA" sz="2400" b="1" i="1" dirty="0">
                <a:solidFill>
                  <a:schemeClr val="accent1">
                    <a:lumMod val="50000"/>
                  </a:schemeClr>
                </a:solidFill>
              </a:rPr>
              <a:t>у 10 класі – 1,5 години  </a:t>
            </a:r>
            <a:r>
              <a:rPr lang="uk-UA" sz="2000" dirty="0">
                <a:solidFill>
                  <a:schemeClr val="accent1">
                    <a:lumMod val="50000"/>
                  </a:schemeClr>
                </a:solidFill>
              </a:rPr>
              <a:t>на тиждень на  рівні стандарту;</a:t>
            </a:r>
          </a:p>
          <a:p>
            <a:pPr marL="95250" indent="355600" algn="just">
              <a:spcBef>
                <a:spcPts val="1800"/>
              </a:spcBef>
              <a:buNone/>
            </a:pPr>
            <a:r>
              <a:rPr lang="uk-UA" sz="2400" b="1" dirty="0">
                <a:solidFill>
                  <a:schemeClr val="accent1">
                    <a:lumMod val="50000"/>
                  </a:schemeClr>
                </a:solidFill>
              </a:rPr>
              <a:t>в 11 класі – 1 година </a:t>
            </a:r>
            <a:r>
              <a:rPr lang="uk-UA" sz="2400" dirty="0">
                <a:solidFill>
                  <a:schemeClr val="accent1">
                    <a:lumMod val="50000"/>
                  </a:schemeClr>
                </a:solidFill>
              </a:rPr>
              <a:t>на тиждень на  рівні стандарту;</a:t>
            </a:r>
          </a:p>
          <a:p>
            <a:pPr marL="369570" lvl="1" indent="355600">
              <a:spcBef>
                <a:spcPts val="1200"/>
              </a:spcBef>
            </a:pPr>
            <a:r>
              <a:rPr lang="uk-UA" sz="2400" b="1" i="1" dirty="0">
                <a:solidFill>
                  <a:schemeClr val="accent1">
                    <a:lumMod val="50000"/>
                  </a:schemeClr>
                </a:solidFill>
              </a:rPr>
              <a:t>5 годин  </a:t>
            </a:r>
            <a:r>
              <a:rPr lang="uk-UA" sz="2400" dirty="0">
                <a:solidFill>
                  <a:schemeClr val="accent1">
                    <a:lumMod val="50000"/>
                  </a:schemeClr>
                </a:solidFill>
              </a:rPr>
              <a:t>на тиждень на профільному рівні.</a:t>
            </a:r>
            <a:endParaRPr 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962707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230CAE-C9A7-4B04-B562-79441B88B0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2400" dirty="0"/>
              <a:t>Оцінювання навчальних досягнень учнів</a:t>
            </a:r>
            <a:endParaRPr lang="ru-UA" sz="2400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A2ABB2A-681C-4088-95DE-95CB02A68410}"/>
              </a:ext>
            </a:extLst>
          </p:cNvPr>
          <p:cNvSpPr/>
          <p:nvPr/>
        </p:nvSpPr>
        <p:spPr>
          <a:xfrm>
            <a:off x="539552" y="1582341"/>
            <a:ext cx="820891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3050" indent="0" algn="just">
              <a:buNone/>
            </a:pPr>
            <a:endParaRPr lang="uk-UA" sz="2000" dirty="0">
              <a:solidFill>
                <a:schemeClr val="accent1">
                  <a:lumMod val="50000"/>
                </a:schemeClr>
              </a:solidFill>
            </a:endParaRPr>
          </a:p>
          <a:p>
            <a:pPr marL="273050" indent="0" algn="just">
              <a:buNone/>
            </a:pPr>
            <a:endParaRPr lang="uk-UA" sz="2000" dirty="0">
              <a:solidFill>
                <a:schemeClr val="accent1">
                  <a:lumMod val="50000"/>
                </a:schemeClr>
              </a:solidFill>
            </a:endParaRPr>
          </a:p>
          <a:p>
            <a:pPr marL="273050" indent="0" algn="just">
              <a:buNone/>
            </a:pPr>
            <a:r>
              <a:rPr lang="uk-UA" sz="2000" dirty="0">
                <a:solidFill>
                  <a:schemeClr val="accent1">
                    <a:lumMod val="50000"/>
                  </a:schemeClr>
                </a:solidFill>
              </a:rPr>
              <a:t>Оцінювання навчальних досягнень учнів відбувається відповідно до нормативної бази:</a:t>
            </a:r>
          </a:p>
          <a:p>
            <a:pPr marL="615950" indent="-342900" algn="just"/>
            <a:r>
              <a:rPr lang="uk-UA" sz="2000" dirty="0">
                <a:solidFill>
                  <a:schemeClr val="accent1">
                    <a:lumMod val="50000"/>
                  </a:schemeClr>
                </a:solidFill>
              </a:rPr>
              <a:t> Орієнтовних вимог оцінювання, затверджених  МОН  України наказ від </a:t>
            </a:r>
            <a:r>
              <a:rPr lang="uk-UA" sz="2000" b="1" i="1" dirty="0">
                <a:solidFill>
                  <a:schemeClr val="accent1">
                    <a:lumMod val="50000"/>
                  </a:schemeClr>
                </a:solidFill>
              </a:rPr>
              <a:t>21.08.2013</a:t>
            </a:r>
            <a:r>
              <a:rPr lang="uk-UA" sz="2000" dirty="0">
                <a:solidFill>
                  <a:schemeClr val="accent1">
                    <a:lumMod val="50000"/>
                  </a:schemeClr>
                </a:solidFill>
              </a:rPr>
              <a:t> № 1222  «Про  затвердження  орієнтовних  вимог оцінювання навчальних досягнень учнів з базових дисциплін у системі загальної середньої освіти»</a:t>
            </a:r>
          </a:p>
          <a:p>
            <a:pPr marL="615950" indent="-342900" algn="just"/>
            <a:r>
              <a:rPr lang="uk-UA" sz="2000" dirty="0">
                <a:solidFill>
                  <a:schemeClr val="accent1">
                    <a:lumMod val="50000"/>
                  </a:schemeClr>
                </a:solidFill>
              </a:rPr>
              <a:t>Очікуваних результатів (обов’язкових результатів навчання) навчальних програм</a:t>
            </a:r>
          </a:p>
        </p:txBody>
      </p:sp>
    </p:spTree>
    <p:extLst>
      <p:ext uri="{BB962C8B-B14F-4D97-AF65-F5344CB8AC3E}">
        <p14:creationId xmlns:p14="http://schemas.microsoft.com/office/powerpoint/2010/main" val="90655224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F3080F-A8A7-4CC8-92DA-26F22B234E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2800" dirty="0"/>
              <a:t>Контрольна робота</a:t>
            </a:r>
            <a:endParaRPr lang="ru-UA" sz="2800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F1B6200-4AD6-4219-B99D-6AC3FA31BA21}"/>
              </a:ext>
            </a:extLst>
          </p:cNvPr>
          <p:cNvSpPr/>
          <p:nvPr/>
        </p:nvSpPr>
        <p:spPr>
          <a:xfrm>
            <a:off x="457200" y="238125"/>
            <a:ext cx="8439472" cy="5519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450"/>
              </a:spcBef>
            </a:pPr>
            <a:endParaRPr lang="uk-UA" b="1" dirty="0"/>
          </a:p>
          <a:p>
            <a:pPr algn="just">
              <a:spcBef>
                <a:spcPts val="450"/>
              </a:spcBef>
            </a:pPr>
            <a:endParaRPr lang="uk-UA" b="1" dirty="0"/>
          </a:p>
          <a:p>
            <a:pPr algn="just">
              <a:spcBef>
                <a:spcPts val="450"/>
              </a:spcBef>
            </a:pPr>
            <a:endParaRPr lang="uk-UA" b="1" dirty="0"/>
          </a:p>
          <a:p>
            <a:pPr algn="just">
              <a:spcBef>
                <a:spcPts val="450"/>
              </a:spcBef>
            </a:pPr>
            <a:endParaRPr lang="uk-UA" b="1" dirty="0"/>
          </a:p>
          <a:p>
            <a:pPr algn="just">
              <a:spcBef>
                <a:spcPts val="450"/>
              </a:spcBef>
            </a:pPr>
            <a:r>
              <a:rPr lang="ru-RU" sz="2400" b="1" i="1" dirty="0" err="1">
                <a:solidFill>
                  <a:schemeClr val="accent1">
                    <a:lumMod val="50000"/>
                  </a:schemeClr>
                </a:solidFill>
              </a:rPr>
              <a:t>Підсумкова</a:t>
            </a:r>
            <a:r>
              <a:rPr lang="ru-RU" sz="2400" b="1" i="1" dirty="0">
                <a:solidFill>
                  <a:schemeClr val="accent1">
                    <a:lumMod val="50000"/>
                  </a:schemeClr>
                </a:solidFill>
              </a:rPr>
              <a:t> (</a:t>
            </a:r>
            <a:r>
              <a:rPr lang="ru-RU" sz="2400" b="1" i="1" dirty="0" err="1">
                <a:solidFill>
                  <a:schemeClr val="accent1">
                    <a:lumMod val="50000"/>
                  </a:schemeClr>
                </a:solidFill>
              </a:rPr>
              <a:t>контрольна</a:t>
            </a:r>
            <a:r>
              <a:rPr lang="ru-RU" sz="2400" b="1" i="1" dirty="0">
                <a:solidFill>
                  <a:schemeClr val="accent1">
                    <a:lumMod val="50000"/>
                  </a:schemeClr>
                </a:solidFill>
              </a:rPr>
              <a:t>) робота, одна на </a:t>
            </a:r>
            <a:r>
              <a:rPr lang="ru-RU" sz="2400" b="1" i="1" dirty="0" err="1">
                <a:solidFill>
                  <a:schemeClr val="accent1">
                    <a:lumMod val="50000"/>
                  </a:schemeClr>
                </a:solidFill>
              </a:rPr>
              <a:t>рік</a:t>
            </a:r>
            <a:r>
              <a:rPr lang="ru-RU" sz="2400" b="1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готується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вчителем</a:t>
            </a:r>
            <a:b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(рекомендовано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тестовий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 формат з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картографічним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завданням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),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виконується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письмово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 і є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обов’язковою</a:t>
            </a:r>
            <a:r>
              <a:rPr lang="ru-RU" sz="2400" b="1" i="1" dirty="0">
                <a:solidFill>
                  <a:schemeClr val="accent1">
                    <a:lumMod val="50000"/>
                  </a:schemeClr>
                </a:solidFill>
              </a:rPr>
              <a:t>.</a:t>
            </a:r>
            <a:br>
              <a:rPr lang="ru-RU" sz="2400" b="1" i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Для </a:t>
            </a:r>
            <a:r>
              <a:rPr lang="ru-RU" sz="2400" dirty="0" err="1">
                <a:solidFill>
                  <a:schemeClr val="accent1">
                    <a:lumMod val="50000"/>
                  </a:schemeClr>
                </a:solidFill>
              </a:rPr>
              <a:t>запобігання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dirty="0" err="1">
                <a:solidFill>
                  <a:schemeClr val="accent1">
                    <a:lumMod val="50000"/>
                  </a:schemeClr>
                </a:solidFill>
              </a:rPr>
              <a:t>перевантаження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dirty="0" err="1">
                <a:solidFill>
                  <a:schemeClr val="accent1">
                    <a:lumMod val="50000"/>
                  </a:schemeClr>
                </a:solidFill>
              </a:rPr>
              <a:t>учнів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, час </a:t>
            </a:r>
            <a:r>
              <a:rPr lang="ru-RU" sz="2400" dirty="0" err="1">
                <a:solidFill>
                  <a:schemeClr val="accent1">
                    <a:lumMod val="50000"/>
                  </a:schemeClr>
                </a:solidFill>
              </a:rPr>
              <a:t>проведення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dirty="0" err="1">
                <a:solidFill>
                  <a:schemeClr val="accent1">
                    <a:lumMod val="50000"/>
                  </a:schemeClr>
                </a:solidFill>
              </a:rPr>
              <a:t>підсумкових</a:t>
            </a:r>
            <a:br>
              <a:rPr lang="ru-RU" sz="24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(</a:t>
            </a:r>
            <a:r>
              <a:rPr lang="ru-RU" sz="2400" dirty="0" err="1">
                <a:solidFill>
                  <a:schemeClr val="accent1">
                    <a:lumMod val="50000"/>
                  </a:schemeClr>
                </a:solidFill>
              </a:rPr>
              <a:t>контрольних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) </a:t>
            </a:r>
            <a:r>
              <a:rPr lang="ru-RU" sz="2400" dirty="0" err="1">
                <a:solidFill>
                  <a:schemeClr val="accent1">
                    <a:lumMod val="50000"/>
                  </a:schemeClr>
                </a:solidFill>
              </a:rPr>
              <a:t>робіт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dirty="0" err="1">
                <a:solidFill>
                  <a:schemeClr val="accent1">
                    <a:lumMod val="50000"/>
                  </a:schemeClr>
                </a:solidFill>
              </a:rPr>
              <a:t>визначається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dirty="0" err="1">
                <a:solidFill>
                  <a:schemeClr val="accent1">
                    <a:lumMod val="50000"/>
                  </a:schemeClr>
                </a:solidFill>
              </a:rPr>
              <a:t>загальношкільним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dirty="0" err="1">
                <a:solidFill>
                  <a:schemeClr val="accent1">
                    <a:lumMod val="50000"/>
                  </a:schemeClr>
                </a:solidFill>
              </a:rPr>
              <a:t>графіком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ru-RU" sz="2400" dirty="0" err="1">
                <a:solidFill>
                  <a:schemeClr val="accent1">
                    <a:lumMod val="50000"/>
                  </a:schemeClr>
                </a:solidFill>
              </a:rPr>
              <a:t>складеним</a:t>
            </a:r>
            <a:br>
              <a:rPr lang="ru-RU" sz="24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заступником директора </a:t>
            </a:r>
            <a:r>
              <a:rPr lang="ru-RU" sz="2400" dirty="0" err="1">
                <a:solidFill>
                  <a:schemeClr val="accent1">
                    <a:lumMod val="50000"/>
                  </a:schemeClr>
                </a:solidFill>
              </a:rPr>
              <a:t>освітнього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 закладу за </a:t>
            </a:r>
            <a:r>
              <a:rPr lang="ru-RU" sz="2400" dirty="0" err="1">
                <a:solidFill>
                  <a:schemeClr val="accent1">
                    <a:lumMod val="50000"/>
                  </a:schemeClr>
                </a:solidFill>
              </a:rPr>
              <a:t>погодженням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dirty="0" err="1">
                <a:solidFill>
                  <a:schemeClr val="accent1">
                    <a:lumMod val="50000"/>
                  </a:schemeClr>
                </a:solidFill>
              </a:rPr>
              <a:t>із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dirty="0" err="1">
                <a:solidFill>
                  <a:schemeClr val="accent1">
                    <a:lumMod val="50000"/>
                  </a:schemeClr>
                </a:solidFill>
              </a:rPr>
              <a:t>вчителем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.</a:t>
            </a:r>
            <a:br>
              <a:rPr lang="ru-RU" sz="2400" dirty="0">
                <a:solidFill>
                  <a:schemeClr val="accent1">
                    <a:lumMod val="50000"/>
                  </a:schemeClr>
                </a:solidFill>
              </a:rPr>
            </a:br>
            <a:endParaRPr lang="uk-UA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247000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CC425D-4EB4-42D8-9DB3-75DAB6B5D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3600" dirty="0"/>
              <a:t>Тематичне оцінювання</a:t>
            </a:r>
            <a:endParaRPr lang="ru-UA" sz="3600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2D09359-ABC0-41E9-9D83-22E5F554051E}"/>
              </a:ext>
            </a:extLst>
          </p:cNvPr>
          <p:cNvSpPr/>
          <p:nvPr/>
        </p:nvSpPr>
        <p:spPr>
          <a:xfrm>
            <a:off x="323528" y="146050"/>
            <a:ext cx="8640960" cy="61401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9728" indent="0" algn="just">
              <a:buNone/>
            </a:pPr>
            <a:endParaRPr lang="uk-UA" sz="2800" dirty="0"/>
          </a:p>
          <a:p>
            <a:pPr marL="109728" indent="0" algn="just">
              <a:buNone/>
            </a:pPr>
            <a:endParaRPr lang="uk-UA" sz="2800" dirty="0"/>
          </a:p>
          <a:p>
            <a:pPr marL="109728" indent="0" algn="just">
              <a:buNone/>
            </a:pPr>
            <a:endParaRPr lang="uk-UA" sz="2800" dirty="0"/>
          </a:p>
          <a:p>
            <a:pPr marL="109728" indent="0" algn="just">
              <a:buNone/>
            </a:pPr>
            <a:r>
              <a:rPr lang="uk-UA" sz="2800" dirty="0">
                <a:solidFill>
                  <a:schemeClr val="accent1">
                    <a:lumMod val="50000"/>
                  </a:schemeClr>
                </a:solidFill>
              </a:rPr>
              <a:t>Тематична оцінка виставляється з урахуванням поточних оцінок за різні види навчальних робіт: </a:t>
            </a:r>
          </a:p>
          <a:p>
            <a:pPr marL="663226" lvl="1" indent="-342900" algn="just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lang="uk-UA" sz="2400" dirty="0">
                <a:solidFill>
                  <a:schemeClr val="accent1">
                    <a:lumMod val="50000"/>
                  </a:schemeClr>
                </a:solidFill>
              </a:rPr>
              <a:t>контрольні роботи</a:t>
            </a:r>
          </a:p>
          <a:p>
            <a:pPr marL="663226" lvl="1" indent="-342900" algn="just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lang="uk-UA" sz="2400" dirty="0">
                <a:solidFill>
                  <a:schemeClr val="accent1">
                    <a:lumMod val="50000"/>
                  </a:schemeClr>
                </a:solidFill>
              </a:rPr>
              <a:t>дослідження</a:t>
            </a:r>
          </a:p>
          <a:p>
            <a:pPr marL="663226" lvl="1" indent="-342900" algn="just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lang="uk-UA" sz="2400" dirty="0">
                <a:solidFill>
                  <a:schemeClr val="accent1">
                    <a:lumMod val="50000"/>
                  </a:schemeClr>
                </a:solidFill>
              </a:rPr>
              <a:t>практичні роботи </a:t>
            </a:r>
          </a:p>
          <a:p>
            <a:pPr marL="663226" lvl="1" indent="-342900" algn="just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lang="uk-UA" sz="2400" dirty="0">
                <a:solidFill>
                  <a:schemeClr val="accent1">
                    <a:lumMod val="50000"/>
                  </a:schemeClr>
                </a:solidFill>
              </a:rPr>
              <a:t>контурна карта</a:t>
            </a:r>
          </a:p>
          <a:p>
            <a:pPr marL="663226" lvl="1" indent="-342900" algn="just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lang="uk-UA" sz="2400" dirty="0">
                <a:solidFill>
                  <a:schemeClr val="accent1">
                    <a:lumMod val="50000"/>
                  </a:schemeClr>
                </a:solidFill>
              </a:rPr>
              <a:t>календар спостереження за погодою</a:t>
            </a:r>
          </a:p>
          <a:p>
            <a:pPr marL="663226" lvl="1" indent="-342900" algn="just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lang="uk-UA" sz="2400" dirty="0">
                <a:solidFill>
                  <a:schemeClr val="accent1">
                    <a:lumMod val="50000"/>
                  </a:schemeClr>
                </a:solidFill>
              </a:rPr>
              <a:t>поточні оцінки</a:t>
            </a:r>
          </a:p>
          <a:p>
            <a:pPr marL="109728" indent="0" algn="just">
              <a:buNone/>
            </a:pPr>
            <a:r>
              <a:rPr lang="uk-UA" sz="2800" dirty="0">
                <a:solidFill>
                  <a:schemeClr val="accent1">
                    <a:lumMod val="50000"/>
                  </a:schemeClr>
                </a:solidFill>
              </a:rPr>
              <a:t>Для запобігання перевантаженню учнів НЕ рекомендується проведення тематичної контрольної роботи з географії.</a:t>
            </a:r>
          </a:p>
        </p:txBody>
      </p:sp>
    </p:spTree>
    <p:extLst>
      <p:ext uri="{BB962C8B-B14F-4D97-AF65-F5344CB8AC3E}">
        <p14:creationId xmlns:p14="http://schemas.microsoft.com/office/powerpoint/2010/main" val="242142378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0CF3DA-AFAF-4D19-ABAC-D9AD5483FF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3600" dirty="0"/>
              <a:t>Семестрове оцінювання</a:t>
            </a:r>
            <a:endParaRPr lang="ru-UA" sz="3600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893B364-23AF-42E8-A746-2965E2289834}"/>
              </a:ext>
            </a:extLst>
          </p:cNvPr>
          <p:cNvSpPr/>
          <p:nvPr/>
        </p:nvSpPr>
        <p:spPr>
          <a:xfrm>
            <a:off x="251520" y="1997839"/>
            <a:ext cx="889248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uk-UA" sz="2800" dirty="0">
                <a:solidFill>
                  <a:schemeClr val="accent1">
                    <a:lumMod val="50000"/>
                  </a:schemeClr>
                </a:solidFill>
              </a:rPr>
              <a:t>Семестрове оцінювання здійснюється на підставі тематичного. </a:t>
            </a:r>
          </a:p>
          <a:p>
            <a:pPr marL="67866" indent="-3572" algn="l">
              <a:buNone/>
            </a:pPr>
            <a:r>
              <a:rPr lang="uk-UA" sz="2800" dirty="0">
                <a:solidFill>
                  <a:schemeClr val="accent1">
                    <a:lumMod val="50000"/>
                  </a:schemeClr>
                </a:solidFill>
              </a:rPr>
              <a:t>При виставленні оцінки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за семестр </a:t>
            </a:r>
            <a:r>
              <a:rPr lang="uk-UA" sz="2800" dirty="0">
                <a:solidFill>
                  <a:schemeClr val="accent1">
                    <a:lumMod val="50000"/>
                  </a:schemeClr>
                </a:solidFill>
              </a:rPr>
              <a:t>  враховуються:</a:t>
            </a:r>
          </a:p>
          <a:p>
            <a:pPr marL="335756" indent="-271463" algn="l">
              <a:buFont typeface="Wingdings" panose="05000000000000000000" pitchFamily="2" charset="2"/>
              <a:buChar char="Ø"/>
            </a:pPr>
            <a:r>
              <a:rPr lang="uk-UA" sz="2800" dirty="0">
                <a:solidFill>
                  <a:schemeClr val="accent1">
                    <a:lumMod val="50000"/>
                  </a:schemeClr>
                </a:solidFill>
              </a:rPr>
              <a:t>складність і значущість окремих тем для формування предметної компетентності</a:t>
            </a:r>
          </a:p>
          <a:p>
            <a:pPr marL="335756" indent="-271463" algn="l">
              <a:buFont typeface="Wingdings" panose="05000000000000000000" pitchFamily="2" charset="2"/>
              <a:buChar char="Ø"/>
            </a:pPr>
            <a:r>
              <a:rPr lang="uk-UA" sz="2800" dirty="0">
                <a:solidFill>
                  <a:schemeClr val="accent1">
                    <a:lumMod val="50000"/>
                  </a:schemeClr>
                </a:solidFill>
              </a:rPr>
              <a:t>тривалість їх вивчення</a:t>
            </a:r>
          </a:p>
          <a:p>
            <a:pPr marL="335756" indent="-271463" algn="l">
              <a:buFont typeface="Wingdings" panose="05000000000000000000" pitchFamily="2" charset="2"/>
              <a:buChar char="Ø"/>
            </a:pPr>
            <a:r>
              <a:rPr lang="uk-UA" sz="2800" dirty="0">
                <a:solidFill>
                  <a:schemeClr val="accent1">
                    <a:lumMod val="50000"/>
                  </a:schemeClr>
                </a:solidFill>
              </a:rPr>
              <a:t>динаміка навчальних досягнень учня (учениці)</a:t>
            </a:r>
          </a:p>
        </p:txBody>
      </p:sp>
    </p:spTree>
    <p:extLst>
      <p:ext uri="{BB962C8B-B14F-4D97-AF65-F5344CB8AC3E}">
        <p14:creationId xmlns:p14="http://schemas.microsoft.com/office/powerpoint/2010/main" val="316681773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B8966D-260A-4E9D-8440-A7A6C3359B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3200" dirty="0"/>
              <a:t>Річне оцінювання</a:t>
            </a:r>
            <a:endParaRPr lang="ru-UA" sz="3200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6042BAF-96EB-4287-B81D-159D8768B182}"/>
              </a:ext>
            </a:extLst>
          </p:cNvPr>
          <p:cNvSpPr/>
          <p:nvPr/>
        </p:nvSpPr>
        <p:spPr>
          <a:xfrm>
            <a:off x="381000" y="-987593"/>
            <a:ext cx="815144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9728" indent="0" algn="just">
              <a:buNone/>
            </a:pPr>
            <a:endParaRPr lang="uk-UA" sz="2800" dirty="0"/>
          </a:p>
          <a:p>
            <a:pPr marL="109728" indent="0" algn="just">
              <a:buNone/>
            </a:pPr>
            <a:endParaRPr lang="uk-UA" sz="2800" dirty="0"/>
          </a:p>
          <a:p>
            <a:pPr marL="109728" indent="0" algn="just">
              <a:buNone/>
            </a:pPr>
            <a:endParaRPr lang="uk-UA" sz="2400" dirty="0"/>
          </a:p>
          <a:p>
            <a:pPr marL="109728" indent="0" algn="just">
              <a:buNone/>
            </a:pPr>
            <a:endParaRPr lang="uk-UA" sz="2400" dirty="0"/>
          </a:p>
          <a:p>
            <a:pPr marL="109728" indent="0" algn="just">
              <a:buNone/>
            </a:pPr>
            <a:endParaRPr lang="uk-UA" sz="2400" dirty="0"/>
          </a:p>
          <a:p>
            <a:pPr marL="109728" indent="0" algn="just">
              <a:buNone/>
            </a:pPr>
            <a:endParaRPr lang="uk-UA" sz="2400" dirty="0"/>
          </a:p>
          <a:p>
            <a:pPr marL="109728" indent="0" algn="just">
              <a:buNone/>
            </a:pPr>
            <a:r>
              <a:rPr lang="uk-UA" sz="2400" dirty="0">
                <a:solidFill>
                  <a:schemeClr val="accent1">
                    <a:lumMod val="50000"/>
                  </a:schemeClr>
                </a:solidFill>
              </a:rPr>
              <a:t>Річне оцінювання здійснюється на підставі семестрових оцінок. Річна оцінка </a:t>
            </a:r>
            <a:r>
              <a:rPr lang="uk-UA" sz="2800" b="1" u="sng" dirty="0">
                <a:solidFill>
                  <a:schemeClr val="accent1">
                    <a:lumMod val="50000"/>
                  </a:schemeClr>
                </a:solidFill>
              </a:rPr>
              <a:t>не є</a:t>
            </a:r>
            <a:r>
              <a:rPr lang="uk-UA" sz="2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uk-UA" sz="2800" b="1" u="sng" dirty="0">
                <a:solidFill>
                  <a:schemeClr val="accent1">
                    <a:lumMod val="50000"/>
                  </a:schemeClr>
                </a:solidFill>
              </a:rPr>
              <a:t>середнім арифметичним</a:t>
            </a:r>
            <a:r>
              <a:rPr lang="uk-UA" sz="2400" dirty="0">
                <a:solidFill>
                  <a:schemeClr val="accent1">
                    <a:lumMod val="50000"/>
                  </a:schemeClr>
                </a:solidFill>
              </a:rPr>
              <a:t> від оцінок за І та ІІ семестри. </a:t>
            </a:r>
          </a:p>
          <a:p>
            <a:pPr marL="109728" indent="0" algn="just">
              <a:buNone/>
            </a:pPr>
            <a:r>
              <a:rPr lang="uk-UA" sz="2400" dirty="0">
                <a:solidFill>
                  <a:schemeClr val="accent1">
                    <a:lumMod val="50000"/>
                  </a:schemeClr>
                </a:solidFill>
              </a:rPr>
              <a:t>При виставлення річної оцінки мають враховуватися: </a:t>
            </a:r>
          </a:p>
          <a:p>
            <a:pPr marL="663226" lvl="1" indent="-342900" algn="just">
              <a:buFont typeface="Wingdings" panose="05000000000000000000" pitchFamily="2" charset="2"/>
              <a:buChar char="Ø"/>
            </a:pPr>
            <a:r>
              <a:rPr lang="uk-UA" sz="2400" dirty="0">
                <a:solidFill>
                  <a:schemeClr val="accent1">
                    <a:lumMod val="50000"/>
                  </a:schemeClr>
                </a:solidFill>
              </a:rPr>
              <a:t>динаміка особистих навчальних досягнень учня (учениці) з предмета протягом року </a:t>
            </a:r>
          </a:p>
          <a:p>
            <a:pPr marL="663226" lvl="1" indent="-342900" algn="just">
              <a:buFont typeface="Wingdings" panose="05000000000000000000" pitchFamily="2" charset="2"/>
              <a:buChar char="Ø"/>
            </a:pPr>
            <a:r>
              <a:rPr lang="uk-UA" sz="2400" dirty="0">
                <a:solidFill>
                  <a:schemeClr val="accent1">
                    <a:lumMod val="50000"/>
                  </a:schemeClr>
                </a:solidFill>
              </a:rPr>
              <a:t>важливість тем, які вивчались у І та ІІ семестрах </a:t>
            </a:r>
          </a:p>
          <a:p>
            <a:pPr marL="663226" lvl="1" indent="-342900" algn="just">
              <a:buFont typeface="Wingdings" panose="05000000000000000000" pitchFamily="2" charset="2"/>
              <a:buChar char="Ø"/>
            </a:pPr>
            <a:r>
              <a:rPr lang="uk-UA" sz="2400" dirty="0">
                <a:solidFill>
                  <a:schemeClr val="accent1">
                    <a:lumMod val="50000"/>
                  </a:schemeClr>
                </a:solidFill>
              </a:rPr>
              <a:t>тривалість їх вивчення та складність змісту </a:t>
            </a:r>
          </a:p>
          <a:p>
            <a:pPr marL="663226" lvl="1" indent="-342900" algn="just">
              <a:buFont typeface="Wingdings" panose="05000000000000000000" pitchFamily="2" charset="2"/>
              <a:buChar char="Ø"/>
            </a:pPr>
            <a:r>
              <a:rPr lang="uk-UA" sz="2400" dirty="0">
                <a:solidFill>
                  <a:schemeClr val="accent1">
                    <a:lumMod val="50000"/>
                  </a:schemeClr>
                </a:solidFill>
              </a:rPr>
              <a:t>уміння застосовувати набуті протягом навчального року знання</a:t>
            </a:r>
          </a:p>
        </p:txBody>
      </p:sp>
    </p:spTree>
    <p:extLst>
      <p:ext uri="{BB962C8B-B14F-4D97-AF65-F5344CB8AC3E}">
        <p14:creationId xmlns:p14="http://schemas.microsoft.com/office/powerpoint/2010/main" val="332372168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A75D37-D1D5-4EEB-B9BC-D3B96A0276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4000" dirty="0"/>
              <a:t>PISA-2018</a:t>
            </a:r>
            <a:endParaRPr lang="ru-UA" sz="4000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CA5247D-D4A4-4D14-8A9F-27EB89463F66}"/>
              </a:ext>
            </a:extLst>
          </p:cNvPr>
          <p:cNvSpPr/>
          <p:nvPr/>
        </p:nvSpPr>
        <p:spPr>
          <a:xfrm>
            <a:off x="457200" y="1997839"/>
            <a:ext cx="843528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9728" indent="0" algn="just">
              <a:buNone/>
            </a:pPr>
            <a:r>
              <a:rPr lang="uk-UA" sz="2800" dirty="0">
                <a:solidFill>
                  <a:schemeClr val="accent1">
                    <a:lumMod val="50000"/>
                  </a:schemeClr>
                </a:solidFill>
              </a:rPr>
              <a:t>Організація освітнього процесу у 2021/2022 навчальному році має реалізуватися з урахуванням результатів міжнародного дослідження якості освіти </a:t>
            </a:r>
            <a:r>
              <a:rPr lang="uk-UA" sz="2800" b="1" dirty="0">
                <a:solidFill>
                  <a:schemeClr val="accent1">
                    <a:lumMod val="50000"/>
                  </a:schemeClr>
                </a:solidFill>
              </a:rPr>
              <a:t>PISA-2018.</a:t>
            </a:r>
            <a:endParaRPr lang="en-US" sz="28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109728" indent="0" algn="just">
              <a:buNone/>
            </a:pPr>
            <a:r>
              <a:rPr lang="uk-UA" sz="2800" dirty="0">
                <a:solidFill>
                  <a:schemeClr val="accent1">
                    <a:lumMod val="50000"/>
                  </a:schemeClr>
                </a:solidFill>
              </a:rPr>
              <a:t>Кожне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uk-UA" sz="2800" dirty="0">
                <a:solidFill>
                  <a:schemeClr val="accent1">
                    <a:lumMod val="50000"/>
                  </a:schemeClr>
                </a:solidFill>
              </a:rPr>
              <a:t>дослідження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>
                <a:solidFill>
                  <a:schemeClr val="accent1">
                    <a:lumMod val="50000"/>
                  </a:schemeClr>
                </a:solidFill>
              </a:rPr>
              <a:t>PISA </a:t>
            </a:r>
            <a:r>
              <a:rPr lang="uk-UA" sz="2800" dirty="0">
                <a:solidFill>
                  <a:schemeClr val="accent1">
                    <a:lumMod val="50000"/>
                  </a:schemeClr>
                </a:solidFill>
              </a:rPr>
              <a:t>має провідну компетентність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: для </a:t>
            </a:r>
            <a:r>
              <a:rPr lang="en-US" sz="2800" dirty="0">
                <a:solidFill>
                  <a:schemeClr val="accent1">
                    <a:lumMod val="50000"/>
                  </a:schemeClr>
                </a:solidFill>
              </a:rPr>
              <a:t>PISA-2018 </a:t>
            </a:r>
            <a:r>
              <a:rPr lang="uk-UA" sz="2800" dirty="0">
                <a:solidFill>
                  <a:schemeClr val="accent1">
                    <a:lumMod val="50000"/>
                  </a:schemeClr>
                </a:solidFill>
              </a:rPr>
              <a:t>була читацька грамотність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, для </a:t>
            </a:r>
            <a:r>
              <a:rPr lang="en-US" sz="2800" dirty="0">
                <a:solidFill>
                  <a:schemeClr val="accent1">
                    <a:lumMod val="50000"/>
                  </a:schemeClr>
                </a:solidFill>
              </a:rPr>
              <a:t>PISA-2021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стане </a:t>
            </a:r>
            <a:r>
              <a:rPr lang="uk-UA" sz="2800" dirty="0">
                <a:solidFill>
                  <a:schemeClr val="accent1">
                    <a:lumMod val="50000"/>
                  </a:schemeClr>
                </a:solidFill>
              </a:rPr>
              <a:t>математична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, для 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PISA-2024 – </a:t>
            </a:r>
            <a:r>
              <a:rPr lang="uk-UA" sz="2800" b="1" dirty="0">
                <a:solidFill>
                  <a:schemeClr val="accent1">
                    <a:lumMod val="50000"/>
                  </a:schemeClr>
                </a:solidFill>
              </a:rPr>
              <a:t>природничо-наукова </a:t>
            </a:r>
            <a:r>
              <a:rPr lang="uk-UA" sz="2800" dirty="0">
                <a:solidFill>
                  <a:schemeClr val="accent1">
                    <a:lumMod val="50000"/>
                  </a:schemeClr>
                </a:solidFill>
              </a:rPr>
              <a:t>компетентність</a:t>
            </a:r>
            <a:r>
              <a:rPr lang="uk-UA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0062895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0ACE88-54A2-43DE-BA84-834216CCC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/>
              <a:t>очікування</a:t>
            </a:r>
            <a:endParaRPr lang="ru-UA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C215C19-38FE-4F11-A647-E7B3FBB00D13}"/>
              </a:ext>
            </a:extLst>
          </p:cNvPr>
          <p:cNvSpPr/>
          <p:nvPr/>
        </p:nvSpPr>
        <p:spPr>
          <a:xfrm>
            <a:off x="0" y="1305342"/>
            <a:ext cx="9612560" cy="3985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2200" dirty="0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ru-RU" sz="2300" dirty="0" err="1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Наступна</a:t>
            </a:r>
            <a:r>
              <a:rPr lang="ru-RU" sz="2300" dirty="0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300" dirty="0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PISA</a:t>
            </a:r>
            <a:r>
              <a:rPr lang="ru-RU" sz="2300" dirty="0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 буде </a:t>
            </a:r>
            <a:r>
              <a:rPr lang="ru-RU" sz="2300" b="1" dirty="0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2300" b="1" dirty="0" err="1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електронною</a:t>
            </a:r>
            <a:r>
              <a:rPr lang="ru-RU" sz="2300" b="1" dirty="0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», </a:t>
            </a:r>
            <a:r>
              <a:rPr lang="ru-RU" sz="2300" dirty="0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а не </a:t>
            </a:r>
            <a:r>
              <a:rPr lang="ru-RU" sz="2300" b="1" dirty="0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2300" b="1" dirty="0" err="1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паперовою</a:t>
            </a:r>
            <a:r>
              <a:rPr lang="ru-RU" sz="2300" b="1" dirty="0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», </a:t>
            </a:r>
          </a:p>
          <a:p>
            <a:pPr algn="l"/>
            <a:r>
              <a:rPr lang="ru-RU" sz="2300" dirty="0" err="1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тож</a:t>
            </a:r>
            <a:r>
              <a:rPr lang="ru-RU" sz="2300" dirty="0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 треба </a:t>
            </a:r>
            <a:r>
              <a:rPr lang="ru-RU" sz="2300" dirty="0" err="1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готуватися</a:t>
            </a:r>
            <a:r>
              <a:rPr lang="ru-RU" sz="2300" dirty="0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 до </a:t>
            </a:r>
            <a:r>
              <a:rPr lang="ru-RU" sz="2300" dirty="0" err="1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роботи</a:t>
            </a:r>
            <a:r>
              <a:rPr lang="ru-RU" sz="2300" dirty="0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 з такими </a:t>
            </a:r>
            <a:r>
              <a:rPr lang="ru-RU" sz="2300" dirty="0" err="1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завданнями</a:t>
            </a:r>
            <a:r>
              <a:rPr lang="ru-RU" sz="2300" dirty="0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 algn="l"/>
            <a:r>
              <a:rPr lang="ru-RU" sz="2300" dirty="0" err="1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адже</a:t>
            </a:r>
            <a:r>
              <a:rPr lang="ru-RU" sz="2300" dirty="0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геосервісів</a:t>
            </a:r>
            <a:r>
              <a:rPr lang="ru-RU" sz="2300" dirty="0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algn="l"/>
            <a:r>
              <a:rPr lang="ru-RU" sz="2300" dirty="0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 - (</a:t>
            </a:r>
            <a:r>
              <a:rPr lang="en-US" sz="2300" dirty="0" err="1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Wikimapia</a:t>
            </a:r>
            <a:r>
              <a:rPr lang="ru-RU" sz="2300" dirty="0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US" sz="2300" dirty="0" err="1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wikimapia</a:t>
            </a:r>
            <a:r>
              <a:rPr lang="ru-RU" sz="2300" dirty="0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sz="2300" dirty="0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org</a:t>
            </a:r>
            <a:r>
              <a:rPr lang="ru-RU" sz="2300" dirty="0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); </a:t>
            </a:r>
          </a:p>
          <a:p>
            <a:pPr algn="l"/>
            <a:r>
              <a:rPr lang="uk-UA" sz="2300" dirty="0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300" dirty="0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Google Maps</a:t>
            </a:r>
            <a:r>
              <a:rPr lang="ru-RU" sz="2300" dirty="0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US" sz="2300" dirty="0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maps</a:t>
            </a:r>
            <a:r>
              <a:rPr lang="ru-RU" sz="2300" dirty="0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sz="2300" dirty="0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google</a:t>
            </a:r>
            <a:r>
              <a:rPr lang="ru-RU" sz="2300" dirty="0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sz="2300" dirty="0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com</a:t>
            </a:r>
            <a:r>
              <a:rPr lang="ru-RU" sz="2300" dirty="0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); </a:t>
            </a:r>
          </a:p>
          <a:p>
            <a:pPr marL="342900" indent="-342900" algn="l">
              <a:buFontTx/>
              <a:buChar char="-"/>
            </a:pPr>
            <a:r>
              <a:rPr lang="en-US" sz="2300" dirty="0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Google Earth</a:t>
            </a:r>
            <a:r>
              <a:rPr lang="ru-RU" sz="2300" dirty="0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US" sz="2300" dirty="0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earth</a:t>
            </a:r>
            <a:r>
              <a:rPr lang="ru-RU" sz="2300" dirty="0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sz="2300" dirty="0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google</a:t>
            </a:r>
            <a:r>
              <a:rPr lang="ru-RU" sz="2300" dirty="0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sz="2300" dirty="0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com</a:t>
            </a:r>
            <a:r>
              <a:rPr lang="ru-RU" sz="2300" dirty="0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) та </a:t>
            </a:r>
            <a:r>
              <a:rPr lang="ru-RU" sz="2300" dirty="0" err="1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ін</a:t>
            </a:r>
            <a:r>
              <a:rPr lang="ru-RU" sz="2300" dirty="0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),  </a:t>
            </a:r>
          </a:p>
          <a:p>
            <a:pPr algn="l"/>
            <a:r>
              <a:rPr lang="ru-RU" sz="2300" dirty="0" err="1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що</a:t>
            </a:r>
            <a:r>
              <a:rPr lang="ru-RU" sz="2300" dirty="0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надають</a:t>
            </a:r>
            <a:r>
              <a:rPr lang="ru-RU" sz="2300" dirty="0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інструменти</a:t>
            </a:r>
            <a:r>
              <a:rPr lang="ru-RU" sz="2300" dirty="0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 для </a:t>
            </a:r>
            <a:r>
              <a:rPr lang="ru-RU" sz="2300" dirty="0" err="1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роботи</a:t>
            </a:r>
            <a:r>
              <a:rPr lang="ru-RU" sz="2300" dirty="0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 з </a:t>
            </a:r>
            <a:r>
              <a:rPr lang="ru-RU" sz="2300" dirty="0" err="1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географічними</a:t>
            </a:r>
            <a:r>
              <a:rPr lang="ru-RU" sz="2300" dirty="0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даними</a:t>
            </a:r>
            <a:r>
              <a:rPr lang="ru-RU" sz="2300" dirty="0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 та </a:t>
            </a:r>
            <a:r>
              <a:rPr lang="ru-RU" sz="2300" dirty="0" err="1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дозволяють</a:t>
            </a:r>
            <a:r>
              <a:rPr lang="ru-RU" sz="2300" dirty="0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користувачеві</a:t>
            </a:r>
            <a:r>
              <a:rPr lang="ru-RU" sz="2300" dirty="0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ознайомлюватися</a:t>
            </a:r>
            <a:r>
              <a:rPr lang="ru-RU" sz="2300" dirty="0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 з </a:t>
            </a:r>
            <a:r>
              <a:rPr lang="ru-RU" sz="2300" dirty="0" err="1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різними</a:t>
            </a:r>
            <a:r>
              <a:rPr lang="ru-RU" sz="2300" dirty="0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країнами</a:t>
            </a:r>
            <a:r>
              <a:rPr lang="ru-RU" sz="2300" dirty="0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світу</a:t>
            </a:r>
            <a:r>
              <a:rPr lang="ru-RU" sz="2300" dirty="0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 і </a:t>
            </a:r>
            <a:r>
              <a:rPr lang="ru-RU" sz="2300" dirty="0" err="1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навіть</a:t>
            </a:r>
            <a:r>
              <a:rPr lang="ru-RU" sz="2300" dirty="0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віртуально</a:t>
            </a:r>
            <a:r>
              <a:rPr lang="ru-RU" sz="2300" dirty="0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подорожувати</a:t>
            </a:r>
            <a:r>
              <a:rPr lang="ru-RU" sz="2300" dirty="0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</a:p>
          <a:p>
            <a:pPr algn="l"/>
            <a:r>
              <a:rPr lang="ru-RU" sz="2300" dirty="0" err="1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шукати</a:t>
            </a:r>
            <a:r>
              <a:rPr lang="ru-RU" sz="2300" dirty="0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різні</a:t>
            </a:r>
            <a:r>
              <a:rPr lang="ru-RU" sz="2300" dirty="0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об’єкти</a:t>
            </a:r>
            <a:r>
              <a:rPr lang="ru-RU" sz="2300" dirty="0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 на </a:t>
            </a:r>
            <a:r>
              <a:rPr lang="ru-RU" sz="2300" dirty="0" err="1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карті</a:t>
            </a:r>
            <a:r>
              <a:rPr lang="ru-RU" sz="2300" dirty="0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Землі</a:t>
            </a:r>
            <a:r>
              <a:rPr lang="ru-RU" sz="2300" dirty="0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300" dirty="0" err="1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переглядати</a:t>
            </a:r>
            <a:r>
              <a:rPr lang="ru-RU" sz="2300" dirty="0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300" dirty="0" err="1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коментувати</a:t>
            </a:r>
            <a:r>
              <a:rPr lang="ru-RU" sz="2300" dirty="0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300" dirty="0" err="1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доповнювати</a:t>
            </a:r>
            <a:r>
              <a:rPr lang="ru-RU" sz="2300" dirty="0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світлинами</a:t>
            </a:r>
            <a:r>
              <a:rPr lang="ru-RU" sz="2300" dirty="0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 у наш </a:t>
            </a:r>
            <a:r>
              <a:rPr lang="ru-RU" sz="2300" dirty="0" err="1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інформаційний</a:t>
            </a:r>
            <a:r>
              <a:rPr lang="ru-RU" sz="2300" dirty="0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 час </a:t>
            </a:r>
            <a:r>
              <a:rPr lang="ru-RU" sz="2300" dirty="0" err="1">
                <a:solidFill>
                  <a:srgbClr val="000000"/>
                </a:solidFill>
                <a:latin typeface="TimesNewRomanPSMT"/>
                <a:ea typeface="Calibri" panose="020F0502020204030204" pitchFamily="34" charset="0"/>
                <a:cs typeface="Times New Roman" panose="02020603050405020304" pitchFamily="18" charset="0"/>
              </a:rPr>
              <a:t>достатньо</a:t>
            </a:r>
            <a:endParaRPr lang="ru-UA" sz="2300" dirty="0"/>
          </a:p>
        </p:txBody>
      </p:sp>
    </p:spTree>
    <p:extLst>
      <p:ext uri="{BB962C8B-B14F-4D97-AF65-F5344CB8AC3E}">
        <p14:creationId xmlns:p14="http://schemas.microsoft.com/office/powerpoint/2010/main" val="198437689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55AD8085-C2AB-4480-8728-1FF9ABFC3D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4000" dirty="0"/>
              <a:t>Електронна бібліотека:</a:t>
            </a:r>
            <a:endParaRPr lang="ru-UA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4DEA0F5-AC25-4429-A316-ED02383BDB9F}"/>
              </a:ext>
            </a:extLst>
          </p:cNvPr>
          <p:cNvSpPr/>
          <p:nvPr/>
        </p:nvSpPr>
        <p:spPr>
          <a:xfrm>
            <a:off x="107504" y="1859340"/>
            <a:ext cx="9036496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uk-UA" sz="2000" b="1" i="1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«Унікальні сторінки географії. Визначні географічні відкриття» </a:t>
            </a:r>
            <a:r>
              <a:rPr lang="uk-UA" sz="20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- посібник для 5­-6 класів закладів загальної середньої освіти (</a:t>
            </a:r>
            <a:r>
              <a:rPr lang="uk-UA" sz="2000" dirty="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авт</a:t>
            </a:r>
            <a:r>
              <a:rPr lang="uk-UA" sz="20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uk-UA" sz="2000" dirty="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Гільберг</a:t>
            </a:r>
            <a:r>
              <a:rPr lang="uk-UA" sz="20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Т. Г., Лис Ю. В., </a:t>
            </a:r>
            <a:r>
              <a:rPr lang="uk-UA" sz="2000" dirty="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Совенко</a:t>
            </a:r>
            <a:r>
              <a:rPr lang="uk-UA" sz="20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В. В.) (режим доступу: </a:t>
            </a:r>
            <a:r>
              <a:rPr lang="uk-UA" sz="20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hlinkClick r:id="rId2"/>
              </a:rPr>
              <a:t>https://lib.imzo.gov.ua/posbniki-ser-shklnabbloteka/unkaln-stornki-geograf-viznachn-geografchn-vdkrittya-posbnik-ser-shklnabbloteka-dlya-5-6-klasv-zakladv-zagalno-seredno-osvti-avt-glberg-t-g-lis-yu-vsovenko-v-v/</a:t>
            </a:r>
            <a:r>
              <a:rPr lang="uk-UA" sz="20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).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uk-UA" sz="20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електронних версій підручників з географії (режим доступу: </a:t>
            </a:r>
            <a:r>
              <a:rPr lang="uk-UA" sz="2000" dirty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https: //</a:t>
            </a:r>
            <a:r>
              <a:rPr lang="uk-UA" sz="2000" dirty="0" err="1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lib.imzo</a:t>
            </a:r>
            <a:r>
              <a:rPr lang="uk-UA" sz="2000" dirty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.gov.ua/</a:t>
            </a:r>
            <a:r>
              <a:rPr lang="uk-UA" sz="2000" dirty="0" err="1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yelektronn-vers-pdruchnikv</a:t>
            </a:r>
            <a:r>
              <a:rPr lang="uk-UA" sz="2000" dirty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uk-UA" sz="2000" dirty="0">
              <a:solidFill>
                <a:srgbClr val="92D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uk-UA" sz="20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Науково-методичний журна «Географія та економіка у рідній школі»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uk-UA" sz="20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Журнал «Географія. Книжковий додаток»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uk-UA" sz="20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Журнал з природничих дисциплін «Колосок»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uk-UA" sz="20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Газета «Краєзнавство. Географія. Туризм»</a:t>
            </a:r>
          </a:p>
          <a:p>
            <a:pPr algn="just"/>
            <a:endParaRPr lang="ru-UA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140419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E36FB6-0E0F-4989-8CD9-674B1F1384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651535A-D264-485D-9810-D6BC23AA279D}"/>
              </a:ext>
            </a:extLst>
          </p:cNvPr>
          <p:cNvSpPr/>
          <p:nvPr/>
        </p:nvSpPr>
        <p:spPr>
          <a:xfrm>
            <a:off x="107504" y="2690336"/>
            <a:ext cx="885698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36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Для кращого розуміння всіх термінів і понять сучасної суспільної географії радимо користуватись єдиним в Україні безкоштовним спеціалізованим науковим словником: </a:t>
            </a:r>
            <a:r>
              <a:rPr lang="uk-UA" sz="3600" dirty="0">
                <a:solidFill>
                  <a:schemeClr val="bg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https://geohub.org.ua/geography.</a:t>
            </a:r>
            <a:endParaRPr lang="ru-UA" sz="36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77633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2800" i="1" dirty="0">
                <a:latin typeface="Times New Roman" pitchFamily="18" charset="0"/>
                <a:cs typeface="Times New Roman" pitchFamily="18" charset="0"/>
              </a:rPr>
              <a:t>Основні зміни в освітньому процесі</a:t>
            </a:r>
            <a:endParaRPr lang="en-US" sz="2800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903441"/>
          </a:xfrm>
        </p:spPr>
        <p:txBody>
          <a:bodyPr/>
          <a:lstStyle/>
          <a:p>
            <a:pPr algn="just"/>
            <a:r>
              <a:rPr lang="uk-UA" sz="2000" b="1" i="1" dirty="0">
                <a:solidFill>
                  <a:schemeClr val="accent1">
                    <a:lumMod val="75000"/>
                  </a:schemeClr>
                </a:solidFill>
              </a:rPr>
              <a:t>“</a:t>
            </a:r>
            <a:r>
              <a:rPr lang="uk-UA" sz="2000" b="1" i="1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Дитиноцентризм</a:t>
            </a:r>
            <a:r>
              <a:rPr lang="uk-UA" sz="20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на противагу “ </a:t>
            </a:r>
            <a:r>
              <a:rPr lang="uk-UA" sz="2000" dirty="0" err="1">
                <a:latin typeface="Times New Roman" pitchFamily="18" charset="0"/>
                <a:cs typeface="Times New Roman" pitchFamily="18" charset="0"/>
              </a:rPr>
              <a:t>предметоцетризму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”. Орієнтація на учня : головним в освітньому процесі є учень, який навчається, а не предмет, якому навчають.</a:t>
            </a:r>
          </a:p>
          <a:p>
            <a:pPr algn="just"/>
            <a:r>
              <a:rPr lang="uk-UA" sz="20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Трансформація “</a:t>
            </a:r>
            <a:r>
              <a:rPr lang="uk-UA" sz="2000" b="1" i="1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знаннєвої</a:t>
            </a:r>
            <a:r>
              <a:rPr lang="uk-UA" sz="20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” школи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, зорієнтованої на оволодіння певним обсягом знань у школу “ </a:t>
            </a:r>
            <a:r>
              <a:rPr lang="uk-UA" sz="2000" dirty="0" err="1">
                <a:latin typeface="Times New Roman" pitchFamily="18" charset="0"/>
                <a:cs typeface="Times New Roman" pitchFamily="18" charset="0"/>
              </a:rPr>
              <a:t>компететнісну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”, що навчає нас, як цими знаннями користуватися. Формування 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10 ключових </a:t>
            </a:r>
            <a:r>
              <a:rPr lang="uk-UA" sz="2000" b="1" dirty="0" err="1">
                <a:latin typeface="Times New Roman" pitchFamily="18" charset="0"/>
                <a:cs typeface="Times New Roman" pitchFamily="18" charset="0"/>
              </a:rPr>
              <a:t>компетентностей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, а не лише однієї предметної</a:t>
            </a:r>
          </a:p>
          <a:p>
            <a:pPr algn="just"/>
            <a:r>
              <a:rPr lang="uk-UA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Зміна ставлення 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до освітнього процесу 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через формування в учнів</a:t>
            </a:r>
            <a:r>
              <a:rPr lang="uk-UA" sz="2000" b="1" i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навичок жити в колективі, виявляти ініціативу, ефективно спілкуватися, генерувати ідеї, брати на себе відповідальність, бути лідером</a:t>
            </a:r>
          </a:p>
          <a:p>
            <a:pPr algn="just"/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Виховання на цінностях 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: цінностях людини, цінностях держави, </a:t>
            </a:r>
            <a:r>
              <a:rPr lang="uk-UA" sz="2000" dirty="0" err="1">
                <a:latin typeface="Times New Roman" pitchFamily="18" charset="0"/>
                <a:cs typeface="Times New Roman" pitchFamily="18" charset="0"/>
              </a:rPr>
              <a:t>ціностях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err="1">
                <a:latin typeface="Times New Roman" pitchFamily="18" charset="0"/>
                <a:cs typeface="Times New Roman" pitchFamily="18" charset="0"/>
              </a:rPr>
              <a:t>загальноетичних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норм.</a:t>
            </a:r>
          </a:p>
          <a:p>
            <a:pPr algn="just"/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Автономія вчителя 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: структурування навчальних програм, вибір підручників, організація навчального середовища. </a:t>
            </a:r>
          </a:p>
          <a:p>
            <a:pPr algn="just"/>
            <a:r>
              <a:rPr lang="uk-UA" sz="20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Зміна ролі вчителя 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uk-UA" sz="2000" b="1" dirty="0" err="1">
                <a:latin typeface="Times New Roman" pitchFamily="18" charset="0"/>
                <a:cs typeface="Times New Roman" pitchFamily="18" charset="0"/>
              </a:rPr>
              <a:t>фасилітатор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2000" b="1" dirty="0" err="1">
                <a:latin typeface="Times New Roman" pitchFamily="18" charset="0"/>
                <a:cs typeface="Times New Roman" pitchFamily="18" charset="0"/>
              </a:rPr>
              <a:t>тьютор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2000" b="1" dirty="0" err="1">
                <a:latin typeface="Times New Roman" pitchFamily="18" charset="0"/>
                <a:cs typeface="Times New Roman" pitchFamily="18" charset="0"/>
              </a:rPr>
              <a:t>коуч</a:t>
            </a:r>
            <a:r>
              <a:rPr lang="uk-UA" sz="2000" b="1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183629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2800" dirty="0"/>
              <a:t>Завдання для самоконтролю:</a:t>
            </a:r>
            <a:endParaRPr lang="en-US" sz="2800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uk-UA" sz="2000" b="1" dirty="0">
                <a:solidFill>
                  <a:schemeClr val="accent6">
                    <a:lumMod val="50000"/>
                  </a:schemeClr>
                </a:solidFill>
              </a:rPr>
              <a:t>Зазначте вимогу до обов’язкових результатів навчання учнів яка не стосується природничої  освітньої галузі:</a:t>
            </a:r>
          </a:p>
          <a:p>
            <a:pPr marL="0" indent="0">
              <a:buNone/>
            </a:pPr>
            <a:endParaRPr lang="en-US" dirty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uk-UA" sz="2000" dirty="0">
                <a:solidFill>
                  <a:schemeClr val="tx2">
                    <a:lumMod val="75000"/>
                  </a:schemeClr>
                </a:solidFill>
              </a:rPr>
              <a:t>А. пізнає світ природи засобами наукового дослідження;</a:t>
            </a:r>
            <a:endParaRPr lang="en-US" sz="2000" dirty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uk-UA" sz="2000" dirty="0">
                <a:solidFill>
                  <a:schemeClr val="tx2">
                    <a:lumMod val="75000"/>
                  </a:schemeClr>
                </a:solidFill>
              </a:rPr>
              <a:t>Б. усвідомлює наслідки використання інформаційних технологій для себе, суспільства, навколишнього світу та сталого розвитку, дотримується етичних, міжкультурних та правових норм інформаційної взаємодії.</a:t>
            </a:r>
            <a:endParaRPr lang="en-US" sz="2000" dirty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uk-UA" sz="2000" dirty="0">
                <a:solidFill>
                  <a:schemeClr val="tx2">
                    <a:lumMod val="75000"/>
                  </a:schemeClr>
                </a:solidFill>
              </a:rPr>
              <a:t>В. усвідомлює розмаїття і закономірності природи, роль природничих наук і техніки в житті людини; </a:t>
            </a:r>
            <a:r>
              <a:rPr lang="uk-UA" sz="2000" dirty="0" err="1">
                <a:solidFill>
                  <a:schemeClr val="tx2">
                    <a:lumMod val="75000"/>
                  </a:schemeClr>
                </a:solidFill>
              </a:rPr>
              <a:t>відповідально</a:t>
            </a:r>
            <a:r>
              <a:rPr lang="uk-UA" sz="2000" dirty="0">
                <a:solidFill>
                  <a:schemeClr val="tx2">
                    <a:lumMod val="75000"/>
                  </a:schemeClr>
                </a:solidFill>
              </a:rPr>
              <a:t> поводиться для сталого розвитку;</a:t>
            </a:r>
            <a:endParaRPr lang="en-US" sz="2000" dirty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uk-UA" sz="2000" dirty="0">
                <a:solidFill>
                  <a:schemeClr val="tx2">
                    <a:lumMod val="75000"/>
                  </a:schemeClr>
                </a:solidFill>
              </a:rPr>
              <a:t>Г. розвиває наукове мислення, набуває досвіду розв’язання проблем природничого змісту (індивідуально та у співпраці).</a:t>
            </a:r>
            <a:endParaRPr lang="en-US" sz="2000" dirty="0">
              <a:solidFill>
                <a:schemeClr val="tx2">
                  <a:lumMod val="75000"/>
                </a:schemeClr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810178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600" dirty="0">
                <a:solidFill>
                  <a:schemeClr val="accent6">
                    <a:lumMod val="50000"/>
                  </a:schemeClr>
                </a:solidFill>
              </a:rPr>
              <a:t>Практична робота</a:t>
            </a:r>
            <a:endParaRPr lang="en-US" sz="3600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uk-UA" sz="2000" dirty="0">
                <a:solidFill>
                  <a:schemeClr val="tx2">
                    <a:lumMod val="75000"/>
                  </a:schemeClr>
                </a:solidFill>
              </a:rPr>
              <a:t> Розробіть тему дослідження , яке забезпечить практичне та дослідницьке спрямування навчальної діяльності учнів.</a:t>
            </a:r>
          </a:p>
          <a:p>
            <a:pPr marL="0" indent="0">
              <a:buNone/>
            </a:pPr>
            <a:endParaRPr lang="uk-UA" sz="2000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uk-UA" sz="20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2">
                    <a:lumMod val="75000"/>
                  </a:schemeClr>
                </a:solidFill>
              </a:rPr>
              <a:t>Проаналізуйте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2">
                    <a:lumMod val="75000"/>
                  </a:schemeClr>
                </a:solidFill>
              </a:rPr>
              <a:t>основні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</a:rPr>
              <a:t> засади Державного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>
                <a:solidFill>
                  <a:schemeClr val="tx2">
                    <a:lumMod val="75000"/>
                  </a:schemeClr>
                </a:solidFill>
              </a:rPr>
              <a:t>     стандарту та </a:t>
            </a:r>
            <a:r>
              <a:rPr lang="ru-RU" sz="2000" dirty="0" err="1">
                <a:solidFill>
                  <a:schemeClr val="tx2">
                    <a:lumMod val="75000"/>
                  </a:schemeClr>
                </a:solidFill>
              </a:rPr>
              <a:t>аргументуйте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2">
                    <a:lumMod val="75000"/>
                  </a:schemeClr>
                </a:solidFill>
              </a:rPr>
              <a:t>їхню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2">
                    <a:lumMod val="75000"/>
                  </a:schemeClr>
                </a:solidFill>
              </a:rPr>
              <a:t>цінність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</a:rPr>
              <a:t>         для </a:t>
            </a:r>
            <a:r>
              <a:rPr lang="ru-RU" sz="2000" dirty="0" err="1">
                <a:solidFill>
                  <a:schemeClr val="tx2">
                    <a:lumMod val="75000"/>
                  </a:schemeClr>
                </a:solidFill>
              </a:rPr>
              <a:t>освіти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 err="1">
                <a:solidFill>
                  <a:schemeClr val="tx2">
                    <a:lumMod val="75000"/>
                  </a:schemeClr>
                </a:solidFill>
              </a:rPr>
              <a:t>сучасних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2">
                    <a:lumMod val="75000"/>
                  </a:schemeClr>
                </a:solidFill>
              </a:rPr>
              <a:t>дітей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 marL="0" indent="0">
              <a:buNone/>
            </a:pPr>
            <a:endParaRPr lang="ru-RU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uk-UA" sz="2000" dirty="0">
                <a:solidFill>
                  <a:schemeClr val="tx2">
                    <a:lumMod val="75000"/>
                  </a:schemeClr>
                </a:solidFill>
              </a:rPr>
              <a:t>Аргументуйте, на що при </a:t>
            </a:r>
            <a:r>
              <a:rPr lang="uk-UA" sz="2000" dirty="0" err="1">
                <a:solidFill>
                  <a:schemeClr val="tx2">
                    <a:lumMod val="75000"/>
                  </a:schemeClr>
                </a:solidFill>
              </a:rPr>
              <a:t>календаризації</a:t>
            </a:r>
            <a:r>
              <a:rPr lang="uk-UA" sz="2000" dirty="0">
                <a:solidFill>
                  <a:schemeClr val="tx2">
                    <a:lumMod val="75000"/>
                  </a:schemeClr>
                </a:solidFill>
              </a:rPr>
              <a:t> програми вчитель має першочергово звернути увагу.</a:t>
            </a:r>
            <a:endParaRPr lang="en-US" sz="2000" dirty="0">
              <a:solidFill>
                <a:schemeClr val="tx2">
                  <a:lumMod val="75000"/>
                </a:schemeClr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224912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7F2470-A736-400B-91CD-8824B27A2B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27A5938-AE73-4CE6-9AAA-E57F6C1D99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z="36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молодості моєю заповітною мрією було стати географом. Тим не менше, під час  глибоких роздумів я зрозумів, що це надто складна тема. З деякою неохотою я потім звернувся до фізики в якості заміни. </a:t>
            </a:r>
          </a:p>
          <a:p>
            <a:pPr marL="3657600" lvl="8" indent="0">
              <a:buNone/>
            </a:pPr>
            <a:r>
              <a:rPr lang="uk-UA" sz="3200" dirty="0">
                <a:solidFill>
                  <a:schemeClr val="bg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Альберт Ейнштейн</a:t>
            </a:r>
            <a:endParaRPr lang="ru-UA" sz="3200" dirty="0">
              <a:solidFill>
                <a:schemeClr val="bg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959958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915816" y="2492896"/>
            <a:ext cx="6019800" cy="1224136"/>
          </a:xfrm>
        </p:spPr>
        <p:txBody>
          <a:bodyPr/>
          <a:lstStyle/>
          <a:p>
            <a:pPr algn="ctr"/>
            <a:r>
              <a:rPr lang="uk-UA" altLang="ru-RU" sz="3600" i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Дякую за увагу!</a:t>
            </a:r>
            <a:endParaRPr lang="uk-UA" altLang="ru-RU" sz="2000" b="0" i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 bwMode="auto">
          <a:xfrm>
            <a:off x="208948" y="908720"/>
            <a:ext cx="7292009" cy="432048"/>
          </a:xfrm>
          <a:prstGeom prst="roundRect">
            <a:avLst/>
          </a:prstGeom>
          <a:solidFill>
            <a:srgbClr val="357DA9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Планування навчального процесу</a:t>
            </a:r>
            <a:endParaRPr kumimoji="0" lang="ru-RU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 bwMode="auto">
          <a:xfrm>
            <a:off x="5508104" y="6410158"/>
            <a:ext cx="1747712" cy="129601"/>
          </a:xfrm>
          <a:prstGeom prst="roundRect">
            <a:avLst/>
          </a:prstGeom>
          <a:solidFill>
            <a:srgbClr val="357DA9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38920" name="Picture 8" descr="http://klub-drug.ru/wp-content/uploads/2011/04/100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791" y="1988840"/>
            <a:ext cx="950961" cy="9361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22" name="Picture 10" descr="http://klub-drug.ru/wp-content/uploads/2011/04/98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770045"/>
            <a:ext cx="778077" cy="9725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26" name="Picture 14" descr="http://klub-drug.ru/wp-content/uploads/2011/04/60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0514" y="4959477"/>
            <a:ext cx="1028700" cy="9906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28" name="Picture 16" descr="http://klub-drug.ru/wp-content/uploads/2011/04/63.2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807077"/>
            <a:ext cx="628650" cy="114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08776" y="3646833"/>
            <a:ext cx="43875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uk-UA" altLang="ru-RU" i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Виконані тестові та практичні завдання надіслати на: </a:t>
            </a:r>
            <a:r>
              <a:rPr lang="en-US" altLang="ru-RU" i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umancka6@ukr.net</a:t>
            </a:r>
            <a:endParaRPr 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2800" i="1" dirty="0">
                <a:latin typeface="Times New Roman" pitchFamily="18" charset="0"/>
                <a:cs typeface="Times New Roman" pitchFamily="18" charset="0"/>
              </a:rPr>
              <a:t>Основні підходи до  організації освітнього процесу</a:t>
            </a:r>
            <a:endParaRPr lang="en-US" sz="2800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uk-UA" altLang="uk-UA" sz="24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Особистісно    зорієнтований підхід</a:t>
            </a:r>
            <a:r>
              <a:rPr lang="uk-UA" altLang="uk-UA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>
              <a:buNone/>
            </a:pPr>
            <a:r>
              <a:rPr lang="uk-UA" alt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спрямованість освітнього процесу на взаємодію і плідний розвиток особистості педагога та його учнів на основі рівності у спілкуванні та партнерства у навчанні.</a:t>
            </a:r>
            <a:r>
              <a:rPr lang="ru-RU" alt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uk-UA" altLang="uk-UA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altLang="uk-UA" sz="24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Діяльнісний підхід:</a:t>
            </a:r>
          </a:p>
          <a:p>
            <a:pPr algn="just">
              <a:buNone/>
            </a:pPr>
            <a:r>
              <a:rPr lang="uk-UA" altLang="uk-UA" sz="24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uk-UA" alt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 ідея діяльнісного підходу у навчанні пов'язана не з самою діяльністю як такою, а з діяльністю, як засобом становлення та розвитку особистості  учня.</a:t>
            </a:r>
            <a:endParaRPr lang="uk-UA" altLang="uk-UA" sz="2400" b="1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altLang="uk-UA" sz="2400" b="1" i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Компетентнісний</a:t>
            </a:r>
            <a:r>
              <a:rPr lang="uk-UA" altLang="uk-UA" sz="24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підхід:</a:t>
            </a:r>
          </a:p>
          <a:p>
            <a:pPr algn="just">
              <a:buNone/>
            </a:pPr>
            <a:r>
              <a:rPr lang="uk-UA" altLang="uk-UA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uk-UA" alt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спрямованість освітнього процесу на досягнення результатів, якими є ієрархічно підпорядковані ключові і предметна (галузева) компетентності.</a:t>
            </a:r>
            <a:endParaRPr lang="ru-RU" altLang="uk-U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uk-UA" altLang="uk-UA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795912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38125"/>
            <a:ext cx="6923112" cy="868363"/>
          </a:xfrm>
        </p:spPr>
        <p:txBody>
          <a:bodyPr/>
          <a:lstStyle/>
          <a:p>
            <a:r>
              <a:rPr lang="uk-UA" sz="2800" dirty="0"/>
              <a:t>Освітня галузь</a:t>
            </a:r>
            <a:br>
              <a:rPr lang="en-US" sz="2800" dirty="0"/>
            </a:br>
            <a:r>
              <a:rPr lang="uk-UA" sz="2800" dirty="0"/>
              <a:t>“Природознавство”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uk-UA" sz="2800" i="1" u="sng" dirty="0">
                <a:solidFill>
                  <a:schemeClr val="tx2">
                    <a:lumMod val="75000"/>
                  </a:schemeClr>
                </a:solidFill>
              </a:rPr>
              <a:t>Метою освітньої галузі “Природознавство” є: </a:t>
            </a:r>
          </a:p>
          <a:p>
            <a:pPr marL="0" indent="0" algn="just">
              <a:buNone/>
            </a:pPr>
            <a:endParaRPr lang="uk-UA" sz="2800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 algn="just">
              <a:buNone/>
            </a:pPr>
            <a:r>
              <a:rPr lang="uk-UA" sz="2800" dirty="0">
                <a:solidFill>
                  <a:schemeClr val="tx2">
                    <a:lumMod val="75000"/>
                  </a:schemeClr>
                </a:solidFill>
              </a:rPr>
              <a:t>формування в учнів природничо-наукової компетентності як базової та відповідних предметних </a:t>
            </a:r>
            <a:r>
              <a:rPr lang="uk-UA" sz="2800" dirty="0" err="1">
                <a:solidFill>
                  <a:schemeClr val="tx2">
                    <a:lumMod val="75000"/>
                  </a:schemeClr>
                </a:solidFill>
              </a:rPr>
              <a:t>компетентностей</a:t>
            </a:r>
            <a:r>
              <a:rPr lang="uk-UA" sz="2800" dirty="0">
                <a:solidFill>
                  <a:schemeClr val="tx2">
                    <a:lumMod val="75000"/>
                  </a:schemeClr>
                </a:solidFill>
              </a:rPr>
              <a:t> як обов’язкової складової загальної культури особистості і розвитку її творчого потенціалу.</a:t>
            </a:r>
          </a:p>
        </p:txBody>
      </p:sp>
    </p:spTree>
    <p:extLst>
      <p:ext uri="{BB962C8B-B14F-4D97-AF65-F5344CB8AC3E}">
        <p14:creationId xmlns:p14="http://schemas.microsoft.com/office/powerpoint/2010/main" val="26311548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2800" dirty="0"/>
              <a:t>Освітня галузь “Природознавство”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sz="2800" i="1" u="sng" dirty="0">
                <a:solidFill>
                  <a:schemeClr val="tx2">
                    <a:lumMod val="75000"/>
                  </a:schemeClr>
                </a:solidFill>
              </a:rPr>
              <a:t>Завданнями освітньої галузі є:</a:t>
            </a:r>
            <a:endParaRPr lang="en-US" sz="2800" i="1" u="sng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uk-UA" sz="2800" i="1" u="sng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uk-UA" sz="2000" dirty="0">
                <a:solidFill>
                  <a:schemeClr val="tx2">
                    <a:lumMod val="75000"/>
                  </a:schemeClr>
                </a:solidFill>
              </a:rPr>
              <a:t>забезпечення оволодіння учнями термінологічним апаратом природничих наук, засвоєння предметних знань та усвідомлення суті основних законів і закономірностей, що дають змогу зрозуміти перебіг природних явищ і процесів;</a:t>
            </a:r>
            <a:endParaRPr lang="en-US" sz="2000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US" sz="2000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uk-UA" sz="2000" dirty="0">
                <a:solidFill>
                  <a:schemeClr val="tx2">
                    <a:lumMod val="75000"/>
                  </a:schemeClr>
                </a:solidFill>
              </a:rPr>
              <a:t>забезпечення усвідомлення учнями фундаментальних ідей і принципів природничих наук;</a:t>
            </a:r>
            <a:endParaRPr lang="en-US" sz="2000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US" sz="2000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uk-UA" sz="2000" dirty="0">
                <a:solidFill>
                  <a:schemeClr val="tx2">
                    <a:lumMod val="75000"/>
                  </a:schemeClr>
                </a:solidFill>
              </a:rPr>
              <a:t>набуття досвіду практичної та експериментальної діяльності, здатності застосовувати знання у процесі пізнання світу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lang="uk-UA" sz="2000" dirty="0">
              <a:solidFill>
                <a:schemeClr val="tx2">
                  <a:lumMod val="75000"/>
                </a:schemeClr>
              </a:solidFill>
            </a:endParaRPr>
          </a:p>
        </p:txBody>
      </p:sp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5" name="Ссылка на слайд 4">
                <a:extLst>
                  <a:ext uri="{FF2B5EF4-FFF2-40B4-BE49-F238E27FC236}">
                    <a16:creationId xmlns:a16="http://schemas.microsoft.com/office/drawing/2014/main" id="{5E4A0B19-6B0E-4E73-9250-8AB89763977A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014929785"/>
                  </p:ext>
                </p:extLst>
              </p:nvPr>
            </p:nvGraphicFramePr>
            <p:xfrm>
              <a:off x="-3103775" y="819569"/>
              <a:ext cx="2286000" cy="1714500"/>
            </p:xfrm>
            <a:graphic>
              <a:graphicData uri="http://schemas.microsoft.com/office/powerpoint/2016/slidezoom">
                <pslz:sldZm>
                  <pslz:sldZmObj sldId="344" cId="1648416068">
                    <pslz:zmPr id="{E9133444-E5CF-4A8B-A53E-F897F6EC09F8}" returnToParent="0" transitionDur="1000">
                      <p166:blipFill xmlns:p166="http://schemas.microsoft.com/office/powerpoint/2016/6/main">
                        <a:blip r:embed="rId3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286000" cy="1714500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5" name="Ссылка на слайд 4">
                <a:hlinkClick r:id="rId4" action="ppaction://hlinksldjump"/>
                <a:extLst>
                  <a:ext uri="{FF2B5EF4-FFF2-40B4-BE49-F238E27FC236}">
                    <a16:creationId xmlns:a16="http://schemas.microsoft.com/office/drawing/2014/main" id="{5E4A0B19-6B0E-4E73-9250-8AB89763977A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3103775" y="819569"/>
                <a:ext cx="2286000" cy="1714500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484160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2800" dirty="0"/>
              <a:t>Освітня галузь “Природознавство”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57200" y="1438275"/>
            <a:ext cx="8507288" cy="4733925"/>
          </a:xfrm>
        </p:spPr>
        <p:txBody>
          <a:bodyPr/>
          <a:lstStyle/>
          <a:p>
            <a:pPr marL="0" indent="0">
              <a:buNone/>
            </a:pPr>
            <a:r>
              <a:rPr lang="uk-UA" sz="2700" i="1" u="sng" dirty="0">
                <a:solidFill>
                  <a:schemeClr val="tx2">
                    <a:lumMod val="75000"/>
                  </a:schemeClr>
                </a:solidFill>
              </a:rPr>
              <a:t>Загальними змістовими лініями освітньої галузі є:</a:t>
            </a:r>
            <a:endParaRPr lang="en-US" sz="2700" i="1" u="sng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uk-UA" sz="2700" i="1" u="sng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uk-UA" sz="2400" dirty="0">
                <a:solidFill>
                  <a:schemeClr val="tx2">
                    <a:lumMod val="75000"/>
                  </a:schemeClr>
                </a:solidFill>
              </a:rPr>
              <a:t>закони і закономірності природи;</a:t>
            </a:r>
            <a:endParaRPr lang="en-US" sz="2400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uk-UA" sz="2400" dirty="0">
                <a:solidFill>
                  <a:schemeClr val="tx2">
                    <a:lumMod val="75000"/>
                  </a:schemeClr>
                </a:solidFill>
              </a:rPr>
              <a:t>методи наукового пізнання, специфічні для кожної з природничих наук;</a:t>
            </a:r>
            <a:endParaRPr lang="en-US" sz="2400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uk-UA" sz="2400" dirty="0">
                <a:solidFill>
                  <a:schemeClr val="tx2">
                    <a:lumMod val="75000"/>
                  </a:schemeClr>
                </a:solidFill>
              </a:rPr>
              <a:t>екологічні основи ставлення до природокористування;</a:t>
            </a:r>
            <a:endParaRPr lang="en-US" sz="2400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uk-UA" sz="2400" dirty="0">
                <a:solidFill>
                  <a:schemeClr val="tx2">
                    <a:lumMod val="75000"/>
                  </a:schemeClr>
                </a:solidFill>
              </a:rPr>
              <a:t>екологічна етика;</a:t>
            </a:r>
            <a:endParaRPr lang="en-US" sz="2400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uk-UA" sz="2400" dirty="0">
                <a:solidFill>
                  <a:schemeClr val="tx2">
                    <a:lumMod val="75000"/>
                  </a:schemeClr>
                </a:solidFill>
              </a:rPr>
              <a:t>значення природничо-наукових знань у житті людини та їх роль у суспільному розвитку</a:t>
            </a: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lang="uk-UA" sz="2400" dirty="0">
              <a:solidFill>
                <a:schemeClr val="tx2">
                  <a:lumMod val="75000"/>
                </a:schemeClr>
              </a:solidFill>
            </a:endParaRPr>
          </a:p>
          <a:p>
            <a:endParaRPr lang="uk-UA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16877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4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НАСКРІЗНІ ВМІННЯ</a:t>
            </a:r>
            <a:endParaRPr lang="en-US" sz="4000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57200" y="1268761"/>
            <a:ext cx="8229600" cy="4903440"/>
          </a:xfrm>
        </p:spPr>
        <p:txBody>
          <a:bodyPr/>
          <a:lstStyle/>
          <a:p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читання з розумінням</a:t>
            </a:r>
          </a:p>
          <a:p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 уміння висловлювати власну думку усно і</a:t>
            </a:r>
            <a:br>
              <a:rPr lang="uk-UA" sz="2400" dirty="0">
                <a:latin typeface="Times New Roman" pitchFamily="18" charset="0"/>
                <a:cs typeface="Times New Roman" pitchFamily="18" charset="0"/>
              </a:rPr>
            </a:b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письмово</a:t>
            </a:r>
          </a:p>
          <a:p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 критичне та системне мислення</a:t>
            </a:r>
          </a:p>
          <a:p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творчість</a:t>
            </a:r>
          </a:p>
          <a:p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ініціативність</a:t>
            </a:r>
          </a:p>
          <a:p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логічне обґрунтовування позиції</a:t>
            </a:r>
          </a:p>
          <a:p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конструктивне керування емоціями</a:t>
            </a:r>
          </a:p>
          <a:p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оцінювання ризиків</a:t>
            </a:r>
          </a:p>
          <a:p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 ухвалення рішень </a:t>
            </a:r>
          </a:p>
          <a:p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розв’язування проблем</a:t>
            </a:r>
          </a:p>
          <a:p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співпраця з іншими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643623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574TGp_natural_light">
  <a:themeElements>
    <a:clrScheme name="Default Design 2">
      <a:dk1>
        <a:srgbClr val="808080"/>
      </a:dk1>
      <a:lt1>
        <a:srgbClr val="9BD3E5"/>
      </a:lt1>
      <a:dk2>
        <a:srgbClr val="357DA9"/>
      </a:dk2>
      <a:lt2>
        <a:srgbClr val="101C56"/>
      </a:lt2>
      <a:accent1>
        <a:srgbClr val="58BECC"/>
      </a:accent1>
      <a:accent2>
        <a:srgbClr val="8A5BDF"/>
      </a:accent2>
      <a:accent3>
        <a:srgbClr val="AEBFD1"/>
      </a:accent3>
      <a:accent4>
        <a:srgbClr val="84B4C3"/>
      </a:accent4>
      <a:accent5>
        <a:srgbClr val="B4DBE2"/>
      </a:accent5>
      <a:accent6>
        <a:srgbClr val="7D52CA"/>
      </a:accent6>
      <a:hlink>
        <a:srgbClr val="6ECC4C"/>
      </a:hlink>
      <a:folHlink>
        <a:srgbClr val="DD693B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1">
          <a:blip xmlns:r="http://schemas.openxmlformats.org/officeDocument/2006/relationships" r:embed="rId1"/>
          <a:srcRect/>
          <a:stretch>
            <a:fillRect/>
          </a:stretch>
        </a:blip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1">
          <a:blip xmlns:r="http://schemas.openxmlformats.org/officeDocument/2006/relationships" r:embed="rId1"/>
          <a:srcRect/>
          <a:stretch>
            <a:fillRect/>
          </a:stretch>
        </a:blip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808080"/>
        </a:dk1>
        <a:lt1>
          <a:srgbClr val="EADCC0"/>
        </a:lt1>
        <a:dk2>
          <a:srgbClr val="F97407"/>
        </a:dk2>
        <a:lt2>
          <a:srgbClr val="E65D00"/>
        </a:lt2>
        <a:accent1>
          <a:srgbClr val="FBCF2D"/>
        </a:accent1>
        <a:accent2>
          <a:srgbClr val="5C8CDA"/>
        </a:accent2>
        <a:accent3>
          <a:srgbClr val="FBBCAA"/>
        </a:accent3>
        <a:accent4>
          <a:srgbClr val="C8BCA4"/>
        </a:accent4>
        <a:accent5>
          <a:srgbClr val="FDE4AD"/>
        </a:accent5>
        <a:accent6>
          <a:srgbClr val="537EC5"/>
        </a:accent6>
        <a:hlink>
          <a:srgbClr val="87D242"/>
        </a:hlink>
        <a:folHlink>
          <a:srgbClr val="DA647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8080"/>
        </a:dk1>
        <a:lt1>
          <a:srgbClr val="9BD3E5"/>
        </a:lt1>
        <a:dk2>
          <a:srgbClr val="357DA9"/>
        </a:dk2>
        <a:lt2>
          <a:srgbClr val="101C56"/>
        </a:lt2>
        <a:accent1>
          <a:srgbClr val="58BECC"/>
        </a:accent1>
        <a:accent2>
          <a:srgbClr val="8A5BDF"/>
        </a:accent2>
        <a:accent3>
          <a:srgbClr val="AEBFD1"/>
        </a:accent3>
        <a:accent4>
          <a:srgbClr val="84B4C3"/>
        </a:accent4>
        <a:accent5>
          <a:srgbClr val="B4DBE2"/>
        </a:accent5>
        <a:accent6>
          <a:srgbClr val="7D52CA"/>
        </a:accent6>
        <a:hlink>
          <a:srgbClr val="6ECC4C"/>
        </a:hlink>
        <a:folHlink>
          <a:srgbClr val="DD693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808080"/>
        </a:dk1>
        <a:lt1>
          <a:srgbClr val="DDE89A"/>
        </a:lt1>
        <a:dk2>
          <a:srgbClr val="329A2A"/>
        </a:dk2>
        <a:lt2>
          <a:srgbClr val="185E25"/>
        </a:lt2>
        <a:accent1>
          <a:srgbClr val="80CB35"/>
        </a:accent1>
        <a:accent2>
          <a:srgbClr val="518CD3"/>
        </a:accent2>
        <a:accent3>
          <a:srgbClr val="ADCAAC"/>
        </a:accent3>
        <a:accent4>
          <a:srgbClr val="BDC683"/>
        </a:accent4>
        <a:accent5>
          <a:srgbClr val="C0E2AE"/>
        </a:accent5>
        <a:accent6>
          <a:srgbClr val="497EBF"/>
        </a:accent6>
        <a:hlink>
          <a:srgbClr val="E15D7C"/>
        </a:hlink>
        <a:folHlink>
          <a:srgbClr val="DB9153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574TGp_natural_light</Template>
  <TotalTime>4975</TotalTime>
  <Words>4455</Words>
  <Application>Microsoft Office PowerPoint</Application>
  <PresentationFormat>Экран (4:3)</PresentationFormat>
  <Paragraphs>383</Paragraphs>
  <Slides>43</Slides>
  <Notes>23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9" baseType="lpstr">
      <vt:lpstr>Arial</vt:lpstr>
      <vt:lpstr>Arial Black</vt:lpstr>
      <vt:lpstr>Times New Roman</vt:lpstr>
      <vt:lpstr>TimesNewRomanPSMT</vt:lpstr>
      <vt:lpstr>Wingdings</vt:lpstr>
      <vt:lpstr>574TGp_natural_light</vt:lpstr>
      <vt:lpstr>Програмно-методичне забезпечення викладання шкільного курсу географії в умовах модернізації освіти.</vt:lpstr>
      <vt:lpstr>Презентация PowerPoint</vt:lpstr>
      <vt:lpstr>Нормативне поле освіти:</vt:lpstr>
      <vt:lpstr>Основні зміни в освітньому процесі</vt:lpstr>
      <vt:lpstr>Основні підходи до  організації освітнього процесу</vt:lpstr>
      <vt:lpstr>Освітня галузь “Природознавство”</vt:lpstr>
      <vt:lpstr>Освітня галузь “Природознавство”</vt:lpstr>
      <vt:lpstr>Освітня галузь “Природознавство”</vt:lpstr>
      <vt:lpstr>НАСКРІЗНІ ВМІННЯ</vt:lpstr>
      <vt:lpstr>КЛЮЧОВІ КОМПЕТЕНТНОСТІ</vt:lpstr>
      <vt:lpstr>Презентация PowerPoint</vt:lpstr>
      <vt:lpstr>Навчальні програми</vt:lpstr>
      <vt:lpstr>Перелік навчальних програм з географії, рекомендованих МОН України, для реалізації варіативної складової навчальних планів</vt:lpstr>
      <vt:lpstr>Навчальні програми основної та старшої  школи</vt:lpstr>
      <vt:lpstr>Навчально– методичний комплект з географії</vt:lpstr>
      <vt:lpstr>Практична складова програм </vt:lpstr>
      <vt:lpstr>Презентация PowerPoint</vt:lpstr>
      <vt:lpstr>Контрольна робота</vt:lpstr>
      <vt:lpstr>Презентация PowerPoint</vt:lpstr>
      <vt:lpstr>Пропонуються такі форми занять: </vt:lpstr>
      <vt:lpstr>  Основні методи та технології: </vt:lpstr>
      <vt:lpstr>Основні методи та технології:</vt:lpstr>
      <vt:lpstr>Організація освітнього процесу передбачає:</vt:lpstr>
      <vt:lpstr>Оцінювання навчальних досягнень учнів </vt:lpstr>
      <vt:lpstr>Сайти з онлайновими підручниками</vt:lpstr>
      <vt:lpstr>Презентация PowerPoint</vt:lpstr>
      <vt:lpstr>Особливості викладання географії в 2020/2021 н. р.</vt:lpstr>
      <vt:lpstr>Особливості викладання географії в 2020/2021 н. р.</vt:lpstr>
      <vt:lpstr>Особливості викладання географії в 2020/2021 н. р.</vt:lpstr>
      <vt:lpstr>Особливості викладання географії в 2020/2021 н. р.</vt:lpstr>
      <vt:lpstr>Оцінювання навчальних досягнень учнів</vt:lpstr>
      <vt:lpstr>Контрольна робота</vt:lpstr>
      <vt:lpstr>Тематичне оцінювання</vt:lpstr>
      <vt:lpstr>Семестрове оцінювання</vt:lpstr>
      <vt:lpstr>Річне оцінювання</vt:lpstr>
      <vt:lpstr>PISA-2018</vt:lpstr>
      <vt:lpstr>очікування</vt:lpstr>
      <vt:lpstr>Електронна бібліотека:</vt:lpstr>
      <vt:lpstr>Презентация PowerPoint</vt:lpstr>
      <vt:lpstr>Завдання для самоконтролю:</vt:lpstr>
      <vt:lpstr>Практична робота</vt:lpstr>
      <vt:lpstr>Презентация PowerPoint</vt:lpstr>
      <vt:lpstr>Дякую за увагу!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Lasya</dc:creator>
  <cp:lastModifiedBy>Користувач</cp:lastModifiedBy>
  <cp:revision>260</cp:revision>
  <dcterms:created xsi:type="dcterms:W3CDTF">2015-08-20T15:27:57Z</dcterms:created>
  <dcterms:modified xsi:type="dcterms:W3CDTF">2021-08-20T07:42:36Z</dcterms:modified>
</cp:coreProperties>
</file>